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ink/ink1.xml" ContentType="application/inkml+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ink/ink2.xml" ContentType="application/inkml+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53" r:id="rId1"/>
  </p:sldMasterIdLst>
  <p:notesMasterIdLst>
    <p:notesMasterId r:id="rId69"/>
  </p:notesMasterIdLst>
  <p:handoutMasterIdLst>
    <p:handoutMasterId r:id="rId70"/>
  </p:handoutMasterIdLst>
  <p:sldIdLst>
    <p:sldId id="598" r:id="rId2"/>
    <p:sldId id="1916" r:id="rId3"/>
    <p:sldId id="1917" r:id="rId4"/>
    <p:sldId id="258" r:id="rId5"/>
    <p:sldId id="1920" r:id="rId6"/>
    <p:sldId id="1938" r:id="rId7"/>
    <p:sldId id="1918" r:id="rId8"/>
    <p:sldId id="599" r:id="rId9"/>
    <p:sldId id="1940" r:id="rId10"/>
    <p:sldId id="604" r:id="rId11"/>
    <p:sldId id="605" r:id="rId12"/>
    <p:sldId id="606" r:id="rId13"/>
    <p:sldId id="607" r:id="rId14"/>
    <p:sldId id="601" r:id="rId15"/>
    <p:sldId id="602" r:id="rId16"/>
    <p:sldId id="614" r:id="rId17"/>
    <p:sldId id="603" r:id="rId18"/>
    <p:sldId id="613" r:id="rId19"/>
    <p:sldId id="615" r:id="rId20"/>
    <p:sldId id="1935" r:id="rId21"/>
    <p:sldId id="616" r:id="rId22"/>
    <p:sldId id="1936" r:id="rId23"/>
    <p:sldId id="617" r:id="rId24"/>
    <p:sldId id="618" r:id="rId25"/>
    <p:sldId id="1937" r:id="rId26"/>
    <p:sldId id="1939" r:id="rId27"/>
    <p:sldId id="610" r:id="rId28"/>
    <p:sldId id="619" r:id="rId29"/>
    <p:sldId id="611" r:id="rId30"/>
    <p:sldId id="620" r:id="rId31"/>
    <p:sldId id="612" r:id="rId32"/>
    <p:sldId id="621" r:id="rId33"/>
    <p:sldId id="639" r:id="rId34"/>
    <p:sldId id="1913" r:id="rId35"/>
    <p:sldId id="630" r:id="rId36"/>
    <p:sldId id="1915" r:id="rId37"/>
    <p:sldId id="1921" r:id="rId38"/>
    <p:sldId id="1922" r:id="rId39"/>
    <p:sldId id="631" r:id="rId40"/>
    <p:sldId id="1912" r:id="rId41"/>
    <p:sldId id="1925" r:id="rId42"/>
    <p:sldId id="1923" r:id="rId43"/>
    <p:sldId id="623" r:id="rId44"/>
    <p:sldId id="1926" r:id="rId45"/>
    <p:sldId id="1928" r:id="rId46"/>
    <p:sldId id="1929" r:id="rId47"/>
    <p:sldId id="628" r:id="rId48"/>
    <p:sldId id="625" r:id="rId49"/>
    <p:sldId id="626" r:id="rId50"/>
    <p:sldId id="1930" r:id="rId51"/>
    <p:sldId id="1931" r:id="rId52"/>
    <p:sldId id="1927" r:id="rId53"/>
    <p:sldId id="1924" r:id="rId54"/>
    <p:sldId id="632" r:id="rId55"/>
    <p:sldId id="635" r:id="rId56"/>
    <p:sldId id="1941" r:id="rId57"/>
    <p:sldId id="633" r:id="rId58"/>
    <p:sldId id="636" r:id="rId59"/>
    <p:sldId id="637" r:id="rId60"/>
    <p:sldId id="634" r:id="rId61"/>
    <p:sldId id="1919" r:id="rId62"/>
    <p:sldId id="638" r:id="rId63"/>
    <p:sldId id="1932" r:id="rId64"/>
    <p:sldId id="1909" r:id="rId65"/>
    <p:sldId id="1933" r:id="rId66"/>
    <p:sldId id="1934" r:id="rId67"/>
    <p:sldId id="1911" r:id="rId68"/>
  </p:sldIdLst>
  <p:sldSz cx="12192000" cy="6858000"/>
  <p:notesSz cx="6858000" cy="9144000"/>
  <p:defaultTextStyle>
    <a:defPPr>
      <a:defRPr lang="en-US"/>
    </a:defPPr>
    <a:lvl1pPr algn="l" rtl="0" fontAlgn="base">
      <a:spcBef>
        <a:spcPct val="0"/>
      </a:spcBef>
      <a:spcAft>
        <a:spcPct val="0"/>
      </a:spcAft>
      <a:defRPr sz="1600" kern="1200">
        <a:solidFill>
          <a:schemeClr val="tx1"/>
        </a:solidFill>
        <a:latin typeface="Times New Roman" charset="0"/>
        <a:ea typeface="ＭＳ Ｐゴシック" charset="0"/>
        <a:cs typeface="ＭＳ Ｐゴシック" charset="0"/>
      </a:defRPr>
    </a:lvl1pPr>
    <a:lvl2pPr marL="457178" algn="l" rtl="0" fontAlgn="base">
      <a:spcBef>
        <a:spcPct val="0"/>
      </a:spcBef>
      <a:spcAft>
        <a:spcPct val="0"/>
      </a:spcAft>
      <a:defRPr sz="1600" kern="1200">
        <a:solidFill>
          <a:schemeClr val="tx1"/>
        </a:solidFill>
        <a:latin typeface="Times New Roman" charset="0"/>
        <a:ea typeface="ＭＳ Ｐゴシック" charset="0"/>
        <a:cs typeface="ＭＳ Ｐゴシック" charset="0"/>
      </a:defRPr>
    </a:lvl2pPr>
    <a:lvl3pPr marL="914354" algn="l" rtl="0" fontAlgn="base">
      <a:spcBef>
        <a:spcPct val="0"/>
      </a:spcBef>
      <a:spcAft>
        <a:spcPct val="0"/>
      </a:spcAft>
      <a:defRPr sz="1600" kern="1200">
        <a:solidFill>
          <a:schemeClr val="tx1"/>
        </a:solidFill>
        <a:latin typeface="Times New Roman" charset="0"/>
        <a:ea typeface="ＭＳ Ｐゴシック" charset="0"/>
        <a:cs typeface="ＭＳ Ｐゴシック" charset="0"/>
      </a:defRPr>
    </a:lvl3pPr>
    <a:lvl4pPr marL="1371532" algn="l" rtl="0" fontAlgn="base">
      <a:spcBef>
        <a:spcPct val="0"/>
      </a:spcBef>
      <a:spcAft>
        <a:spcPct val="0"/>
      </a:spcAft>
      <a:defRPr sz="1600" kern="1200">
        <a:solidFill>
          <a:schemeClr val="tx1"/>
        </a:solidFill>
        <a:latin typeface="Times New Roman" charset="0"/>
        <a:ea typeface="ＭＳ Ｐゴシック" charset="0"/>
        <a:cs typeface="ＭＳ Ｐゴシック" charset="0"/>
      </a:defRPr>
    </a:lvl4pPr>
    <a:lvl5pPr marL="1828709" algn="l" rtl="0" fontAlgn="base">
      <a:spcBef>
        <a:spcPct val="0"/>
      </a:spcBef>
      <a:spcAft>
        <a:spcPct val="0"/>
      </a:spcAft>
      <a:defRPr sz="1600" kern="1200">
        <a:solidFill>
          <a:schemeClr val="tx1"/>
        </a:solidFill>
        <a:latin typeface="Times New Roman" charset="0"/>
        <a:ea typeface="ＭＳ Ｐゴシック" charset="0"/>
        <a:cs typeface="ＭＳ Ｐゴシック" charset="0"/>
      </a:defRPr>
    </a:lvl5pPr>
    <a:lvl6pPr marL="2285886" algn="l" defTabSz="457178" rtl="0" eaLnBrk="1" latinLnBrk="0" hangingPunct="1">
      <a:defRPr sz="1600" kern="1200">
        <a:solidFill>
          <a:schemeClr val="tx1"/>
        </a:solidFill>
        <a:latin typeface="Times New Roman" charset="0"/>
        <a:ea typeface="ＭＳ Ｐゴシック" charset="0"/>
        <a:cs typeface="ＭＳ Ｐゴシック" charset="0"/>
      </a:defRPr>
    </a:lvl6pPr>
    <a:lvl7pPr marL="2743062" algn="l" defTabSz="457178" rtl="0" eaLnBrk="1" latinLnBrk="0" hangingPunct="1">
      <a:defRPr sz="1600" kern="1200">
        <a:solidFill>
          <a:schemeClr val="tx1"/>
        </a:solidFill>
        <a:latin typeface="Times New Roman" charset="0"/>
        <a:ea typeface="ＭＳ Ｐゴシック" charset="0"/>
        <a:cs typeface="ＭＳ Ｐゴシック" charset="0"/>
      </a:defRPr>
    </a:lvl7pPr>
    <a:lvl8pPr marL="3200240" algn="l" defTabSz="457178" rtl="0" eaLnBrk="1" latinLnBrk="0" hangingPunct="1">
      <a:defRPr sz="1600" kern="1200">
        <a:solidFill>
          <a:schemeClr val="tx1"/>
        </a:solidFill>
        <a:latin typeface="Times New Roman" charset="0"/>
        <a:ea typeface="ＭＳ Ｐゴシック" charset="0"/>
        <a:cs typeface="ＭＳ Ｐゴシック" charset="0"/>
      </a:defRPr>
    </a:lvl8pPr>
    <a:lvl9pPr marL="3657418" algn="l" defTabSz="457178" rtl="0" eaLnBrk="1" latinLnBrk="0" hangingPunct="1">
      <a:defRPr sz="1600" kern="1200">
        <a:solidFill>
          <a:schemeClr val="tx1"/>
        </a:solidFill>
        <a:latin typeface="Times New Roman"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064" userDrawn="1">
          <p15:clr>
            <a:srgbClr val="A4A3A4"/>
          </p15:clr>
        </p15:guide>
        <p15:guide id="2" pos="4605"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61CFF"/>
    <a:srgbClr val="404040"/>
    <a:srgbClr val="585959"/>
    <a:srgbClr val="A50021"/>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1348" autoAdjust="0"/>
    <p:restoredTop sz="81129"/>
  </p:normalViewPr>
  <p:slideViewPr>
    <p:cSldViewPr>
      <p:cViewPr varScale="1">
        <p:scale>
          <a:sx n="67" d="100"/>
          <a:sy n="67" d="100"/>
        </p:scale>
        <p:origin x="542" y="53"/>
      </p:cViewPr>
      <p:guideLst>
        <p:guide orient="horz" pos="2064"/>
        <p:guide pos="4605"/>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136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endParaRPr lang="en-US"/>
          </a:p>
        </p:txBody>
      </p:sp>
      <p:sp>
        <p:nvSpPr>
          <p:cNvPr id="271363" name="Rectangle 3"/>
          <p:cNvSpPr>
            <a:spLocks noGrp="1" noChangeArrowheads="1"/>
          </p:cNvSpPr>
          <p:nvPr>
            <p:ph type="dt" sz="quarter"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endParaRPr lang="en-US"/>
          </a:p>
        </p:txBody>
      </p:sp>
      <p:sp>
        <p:nvSpPr>
          <p:cNvPr id="271364" name="Rectangle 4"/>
          <p:cNvSpPr>
            <a:spLocks noGrp="1" noChangeArrowheads="1"/>
          </p:cNvSpPr>
          <p:nvPr>
            <p:ph type="ftr" sz="quarter" idx="2"/>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endParaRPr lang="en-US"/>
          </a:p>
        </p:txBody>
      </p:sp>
      <p:sp>
        <p:nvSpPr>
          <p:cNvPr id="271365" name="Rectangle 5"/>
          <p:cNvSpPr>
            <a:spLocks noGrp="1" noChangeArrowheads="1"/>
          </p:cNvSpPr>
          <p:nvPr>
            <p:ph type="sldNum" sz="quarter" idx="3"/>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99FC81DA-D82C-D248-96DA-971BAA9C8F3F}" type="slidenum">
              <a:rPr lang="en-US"/>
              <a:pPr/>
              <a:t>‹#›</a:t>
            </a:fld>
            <a:endParaRPr lang="en-US"/>
          </a:p>
        </p:txBody>
      </p:sp>
    </p:spTree>
    <p:extLst>
      <p:ext uri="{BB962C8B-B14F-4D97-AF65-F5344CB8AC3E}">
        <p14:creationId xmlns:p14="http://schemas.microsoft.com/office/powerpoint/2010/main" val="2011852641"/>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4T02:49:40.940"/>
    </inkml:context>
    <inkml:brush xml:id="br0">
      <inkml:brushProperty name="width" value="0.2" units="cm"/>
      <inkml:brushProperty name="height" value="0.2" units="cm"/>
      <inkml:brushProperty name="color" value="#5B2D90"/>
    </inkml:brush>
  </inkml:definitions>
  <inkml:trace contextRef="#ctx0" brushRef="#br0">1043 0 24575,'-45'44'0,"0"0"0,-4-1 0,-3 1 0,-7 7 0,-2 1 0,3-4 0,1-3 0,7-4 0,2-1 0,3 1 0,3 0 0,-26 32 0,11 1 0,11-4 0,16-11 0,5-3 0,4-5 0,-1 0 0,-3 6 0,-2 0 0,1 1 0,7-5 0,4-7 0,1-4 0,2-2 0,1-1 0,3 1 0,4 3 0,2 4 0,2 3 0,8 4 0,10 4 0,9-1 0,11 0 0,6-3 0,1-2 0,5-1 0,1-5 0,3-2 0,5-3 0,3-2 0,-2-1 0,3-3 0,10 1 0,11-7 0,-36-16 0,2-3 0,6-2 0,0-3 0,3-2 0,-1-1 0,1 0 0,0-1 0,-1-1 0,-2 0 0,41 0 0,-18-2 0,-19-4 0,-19-4 0,-8-4 0,-4-4 0,0-8 0,2-11 0,0-9 0,2-10 0,2-7 0,-2 0 0,-5 3 0,-5 7 0,-6 7 0,-3-2 0,-2-1 0,-2-6 0,-2-14 0,2-13 0,-1-14 0,-6 45 0,-1-1 0,0-2 0,-1 0 0,0 2 0,-2 1 0,-3-42 0,-10 8 0,-11 15 0,-11 2 0,-5 4 0,-2 3 0,0 0 0,-2 3 0,1-2 0,8 1 0,2 6 0,5 4 0,2 9 0,-3 6 0,1 2 0,1 5 0,-2 4 0,-3 4 0,-2 7 0,1 5 0,-1 0 0,-4 2 0,-6 0 0,-5 1 0,4 0 0,6 0 0,6-2 0,10 0 0,5 0 0,4 0 0,4 2 0,4 1 0,2 3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4T02:55:05.780"/>
    </inkml:context>
    <inkml:brush xml:id="br0">
      <inkml:brushProperty name="width" value="0.2" units="cm"/>
      <inkml:brushProperty name="height" value="0.2" units="cm"/>
      <inkml:brushProperty name="color" value="#5B2D90"/>
    </inkml:brush>
  </inkml:definitions>
  <inkml:trace contextRef="#ctx0" brushRef="#br0">1119 1 24575,'-44'32'0,"0"0"0,1 2 0,0 0 0,-1 4 0,0 0 0,-4 2 0,0 2 0,2 1 0,0 1 0,-2 0 0,0 0 0,-1 4 0,1 1 0,6-1 0,1 0 0,2-5 0,1 1 0,6-2 0,2-1 0,-21 31 0,9-1 0,0 9 0,9 0 0,4 0 0,9-8 0,5-6 0,4 1 0,5 2 0,2 4 0,4 1 0,0 6 0,0 2 0,0 5 0,0 6 0,2 0 0,8 6 0,7-3 0,10-2 0,-12-46 0,0 1 0,0 0 0,2 0 0,0 1 0,0 1 0,-2 0 0,1 1 0,1 3 0,1 1 0,-2 3 0,0 2 0,0 3 0,0 1 0,1 3 0,0 2 0,-1 1 0,-1 2 0,0-2 0,0 1 0,-3-3 0,0-1 0,0-5 0,0-2 0,-1-6 0,0-3 0,9 43 0,-2-16 0,-5-14 0,-2-4 0,2-4 0,0 4 0,4 8 0,-1 2 0,0 4 0,0 1 0,-1 3 0,-2 7 0,0 3 0,0 4 0,2-4 0,3-6 0,0-3 0,2-10 0,2-3 0,5 0 0,2-4 0,2-1 0,2-5 0,2-5 0,4-3 0,6-2 0,9-1 0,9-5 0,12 0 0,12-5 0,8-10 0,2-10 0,-2-11 0,0-4 0,-5-1 0,-3 0 0,-8 0 0,-5-6 0,-6-9 0,-1-16 0,0-18 0,-31 14 0,0-4 0,5-12 0,0-4 0,4-11 0,-1-5 0,-11 13 0,-1-2 0,1-2-225,2-4 0,0-3 0,-1 0 225,0-3 0,0 0 0,-2-1 0,-1 0 0,-2-2 0,-1 1 0,-3 5 0,-1 1 0,-2 0 0,-2 3 0,-2 1 0,-2-1-15,6-27 1,-2 1 14,-3 5 0,-2 2 0,-2 3 0,-2 2 0,-2 6 0,-2 1 0,-1 5 0,-1 2 0,-2 3 0,-1 2 336,0 1 1,-2 0-337,1-2 0,-2 0 15,1-2 1,0-1-16,0-2 0,0-1 0,0-1 0,0 0 0,0-3 0,0-1 0,1-1 0,-2-1 0,-1-2 0,-2 0 0,-3-2 0,-2 0 0,-2 2 0,-2 2 0,-4 2 0,-1 1 0,0 6 0,-1 1 0,0 7 0,0 2 0,-1 6 0,0 3 0,-18-38 0,2 13 0,0 4 0,3 6 0,-1 5 0,1 2 0,1 6 0,3 4 0,2 0 0,0 2 0,2-4 0,-6 1 0,-1 1 0,-3 0 0,-1 7 0,4 7 0,2 4 0,2 2 0,0-2 0,0-2 0,-1 0 0,2-1 0,2 1 0,0-1 0,1 1 0,-8-1 0,-5 2 0,-7 1 0,-3 2 0,-7 4 0,-7-1 0,-8 3 0,-11-1 0,-1 0 0,0 0 0,2 1 0,5 0 0,5 3 0,5 0 0,7-1 0,9 1 0,7 1 0,7 4 0,8 3 0,6 4 0,9 2 0,6 1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915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endParaRPr lang="en-US"/>
          </a:p>
        </p:txBody>
      </p:sp>
      <p:sp>
        <p:nvSpPr>
          <p:cNvPr id="49155"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endParaRPr lang="en-US"/>
          </a:p>
        </p:txBody>
      </p:sp>
      <p:sp>
        <p:nvSpPr>
          <p:cNvPr id="15364" name="Rectangle 4"/>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49157"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9158"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endParaRPr lang="en-US"/>
          </a:p>
        </p:txBody>
      </p:sp>
      <p:sp>
        <p:nvSpPr>
          <p:cNvPr id="49159"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DF0D4404-C563-6B43-A824-459A163A6375}" type="slidenum">
              <a:rPr lang="en-US"/>
              <a:pPr/>
              <a:t>‹#›</a:t>
            </a:fld>
            <a:endParaRPr lang="en-US"/>
          </a:p>
        </p:txBody>
      </p:sp>
    </p:spTree>
    <p:extLst>
      <p:ext uri="{BB962C8B-B14F-4D97-AF65-F5344CB8AC3E}">
        <p14:creationId xmlns:p14="http://schemas.microsoft.com/office/powerpoint/2010/main" val="253165592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charset="0"/>
        <a:ea typeface="ＭＳ Ｐゴシック" charset="-128"/>
        <a:cs typeface="ＭＳ Ｐゴシック" charset="-128"/>
      </a:defRPr>
    </a:lvl1pPr>
    <a:lvl2pPr marL="457178" algn="l" rtl="0" eaLnBrk="0" fontAlgn="base" hangingPunct="0">
      <a:spcBef>
        <a:spcPct val="30000"/>
      </a:spcBef>
      <a:spcAft>
        <a:spcPct val="0"/>
      </a:spcAft>
      <a:defRPr sz="1200" kern="1200">
        <a:solidFill>
          <a:schemeClr val="tx1"/>
        </a:solidFill>
        <a:latin typeface="Times New Roman" charset="0"/>
        <a:ea typeface="ＭＳ Ｐゴシック" charset="-128"/>
        <a:cs typeface="+mn-cs"/>
      </a:defRPr>
    </a:lvl2pPr>
    <a:lvl3pPr marL="914354" algn="l" rtl="0" eaLnBrk="0" fontAlgn="base" hangingPunct="0">
      <a:spcBef>
        <a:spcPct val="30000"/>
      </a:spcBef>
      <a:spcAft>
        <a:spcPct val="0"/>
      </a:spcAft>
      <a:defRPr sz="1200" kern="1200">
        <a:solidFill>
          <a:schemeClr val="tx1"/>
        </a:solidFill>
        <a:latin typeface="Times New Roman" charset="0"/>
        <a:ea typeface="ＭＳ Ｐゴシック" charset="-128"/>
        <a:cs typeface="+mn-cs"/>
      </a:defRPr>
    </a:lvl3pPr>
    <a:lvl4pPr marL="1371532" algn="l" rtl="0" eaLnBrk="0" fontAlgn="base" hangingPunct="0">
      <a:spcBef>
        <a:spcPct val="30000"/>
      </a:spcBef>
      <a:spcAft>
        <a:spcPct val="0"/>
      </a:spcAft>
      <a:defRPr sz="1200" kern="1200">
        <a:solidFill>
          <a:schemeClr val="tx1"/>
        </a:solidFill>
        <a:latin typeface="Times New Roman" charset="0"/>
        <a:ea typeface="ＭＳ Ｐゴシック" charset="-128"/>
        <a:cs typeface="+mn-cs"/>
      </a:defRPr>
    </a:lvl4pPr>
    <a:lvl5pPr marL="1828709" algn="l" rtl="0" eaLnBrk="0" fontAlgn="base" hangingPunct="0">
      <a:spcBef>
        <a:spcPct val="30000"/>
      </a:spcBef>
      <a:spcAft>
        <a:spcPct val="0"/>
      </a:spcAft>
      <a:defRPr sz="1200" kern="1200">
        <a:solidFill>
          <a:schemeClr val="tx1"/>
        </a:solidFill>
        <a:latin typeface="Times New Roman" charset="0"/>
        <a:ea typeface="ＭＳ Ｐゴシック" charset="-128"/>
        <a:cs typeface="+mn-cs"/>
      </a:defRPr>
    </a:lvl5pPr>
    <a:lvl6pPr marL="2285886" algn="l" defTabSz="457178" rtl="0" eaLnBrk="1" latinLnBrk="0" hangingPunct="1">
      <a:defRPr sz="1200" kern="1200">
        <a:solidFill>
          <a:schemeClr val="tx1"/>
        </a:solidFill>
        <a:latin typeface="+mn-lt"/>
        <a:ea typeface="+mn-ea"/>
        <a:cs typeface="+mn-cs"/>
      </a:defRPr>
    </a:lvl6pPr>
    <a:lvl7pPr marL="2743062" algn="l" defTabSz="457178" rtl="0" eaLnBrk="1" latinLnBrk="0" hangingPunct="1">
      <a:defRPr sz="1200" kern="1200">
        <a:solidFill>
          <a:schemeClr val="tx1"/>
        </a:solidFill>
        <a:latin typeface="+mn-lt"/>
        <a:ea typeface="+mn-ea"/>
        <a:cs typeface="+mn-cs"/>
      </a:defRPr>
    </a:lvl7pPr>
    <a:lvl8pPr marL="3200240" algn="l" defTabSz="457178" rtl="0" eaLnBrk="1" latinLnBrk="0" hangingPunct="1">
      <a:defRPr sz="1200" kern="1200">
        <a:solidFill>
          <a:schemeClr val="tx1"/>
        </a:solidFill>
        <a:latin typeface="+mn-lt"/>
        <a:ea typeface="+mn-ea"/>
        <a:cs typeface="+mn-cs"/>
      </a:defRPr>
    </a:lvl8pPr>
    <a:lvl9pPr marL="3657418" algn="l" defTabSz="457178"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solidFill>
                  <a:srgbClr val="000000"/>
                </a:solidFill>
              </a:rPr>
              <a:pPr eaLnBrk="1" hangingPunct="1"/>
              <a:t>1</a:t>
            </a:fld>
            <a:endParaRPr lang="en-US" sz="1200">
              <a:solidFill>
                <a:srgbClr val="000000"/>
              </a:solidFill>
            </a:endParaRPr>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dirty="0">
              <a:latin typeface="Arial" charset="0"/>
              <a:ea typeface="ＭＳ Ｐゴシック" charset="0"/>
              <a:cs typeface="ＭＳ Ｐゴシック" charset="0"/>
            </a:endParaRPr>
          </a:p>
        </p:txBody>
      </p:sp>
    </p:spTree>
    <p:extLst>
      <p:ext uri="{BB962C8B-B14F-4D97-AF65-F5344CB8AC3E}">
        <p14:creationId xmlns:p14="http://schemas.microsoft.com/office/powerpoint/2010/main" val="19210387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1600">
                <a:solidFill>
                  <a:schemeClr val="tx1"/>
                </a:solidFill>
                <a:latin typeface="Times New Roman" charset="0"/>
                <a:ea typeface="ＭＳ Ｐゴシック" charset="0"/>
                <a:cs typeface="ＭＳ Ｐゴシック" charset="0"/>
              </a:defRPr>
            </a:lvl1pPr>
            <a:lvl2pPr marL="37931725" indent="-37474525" eaLnBrk="0" hangingPunct="0">
              <a:defRPr sz="1600">
                <a:solidFill>
                  <a:schemeClr val="tx1"/>
                </a:solidFill>
                <a:latin typeface="Times New Roman" charset="0"/>
                <a:ea typeface="ＭＳ Ｐゴシック" charset="0"/>
              </a:defRPr>
            </a:lvl2pPr>
            <a:lvl3pPr eaLnBrk="0" hangingPunct="0">
              <a:defRPr sz="1600">
                <a:solidFill>
                  <a:schemeClr val="tx1"/>
                </a:solidFill>
                <a:latin typeface="Times New Roman" charset="0"/>
                <a:ea typeface="ＭＳ Ｐゴシック" charset="0"/>
              </a:defRPr>
            </a:lvl3pPr>
            <a:lvl4pPr eaLnBrk="0" hangingPunct="0">
              <a:defRPr sz="1600">
                <a:solidFill>
                  <a:schemeClr val="tx1"/>
                </a:solidFill>
                <a:latin typeface="Times New Roman" charset="0"/>
                <a:ea typeface="ＭＳ Ｐゴシック" charset="0"/>
              </a:defRPr>
            </a:lvl4pPr>
            <a:lvl5pPr eaLnBrk="0" hangingPunct="0">
              <a:defRPr sz="1600">
                <a:solidFill>
                  <a:schemeClr val="tx1"/>
                </a:solidFill>
                <a:latin typeface="Times New Roman" charset="0"/>
                <a:ea typeface="ＭＳ Ｐゴシック" charset="0"/>
              </a:defRPr>
            </a:lvl5pPr>
            <a:lvl6pPr marL="457200" eaLnBrk="0" fontAlgn="base" hangingPunct="0">
              <a:spcBef>
                <a:spcPct val="0"/>
              </a:spcBef>
              <a:spcAft>
                <a:spcPct val="0"/>
              </a:spcAft>
              <a:defRPr sz="1600">
                <a:solidFill>
                  <a:schemeClr val="tx1"/>
                </a:solidFill>
                <a:latin typeface="Times New Roman" charset="0"/>
                <a:ea typeface="ＭＳ Ｐゴシック" charset="0"/>
              </a:defRPr>
            </a:lvl6pPr>
            <a:lvl7pPr marL="914400" eaLnBrk="0" fontAlgn="base" hangingPunct="0">
              <a:spcBef>
                <a:spcPct val="0"/>
              </a:spcBef>
              <a:spcAft>
                <a:spcPct val="0"/>
              </a:spcAft>
              <a:defRPr sz="1600">
                <a:solidFill>
                  <a:schemeClr val="tx1"/>
                </a:solidFill>
                <a:latin typeface="Times New Roman" charset="0"/>
                <a:ea typeface="ＭＳ Ｐゴシック" charset="0"/>
              </a:defRPr>
            </a:lvl7pPr>
            <a:lvl8pPr marL="1371600" eaLnBrk="0" fontAlgn="base" hangingPunct="0">
              <a:spcBef>
                <a:spcPct val="0"/>
              </a:spcBef>
              <a:spcAft>
                <a:spcPct val="0"/>
              </a:spcAft>
              <a:defRPr sz="1600">
                <a:solidFill>
                  <a:schemeClr val="tx1"/>
                </a:solidFill>
                <a:latin typeface="Times New Roman" charset="0"/>
                <a:ea typeface="ＭＳ Ｐゴシック" charset="0"/>
              </a:defRPr>
            </a:lvl8pPr>
            <a:lvl9pPr marL="1828800" eaLnBrk="0" fontAlgn="base" hangingPunct="0">
              <a:spcBef>
                <a:spcPct val="0"/>
              </a:spcBef>
              <a:spcAft>
                <a:spcPct val="0"/>
              </a:spcAft>
              <a:defRPr sz="1600">
                <a:solidFill>
                  <a:schemeClr val="tx1"/>
                </a:solidFill>
                <a:latin typeface="Times New Roman" charset="0"/>
                <a:ea typeface="ＭＳ Ｐゴシック" charset="0"/>
              </a:defRPr>
            </a:lvl9pPr>
          </a:lstStyle>
          <a:p>
            <a:pPr eaLnBrk="1" hangingPunct="1"/>
            <a:fld id="{F794197A-909D-6248-B44E-761B541FFA90}" type="slidenum">
              <a:rPr lang="en-US" sz="1200"/>
              <a:pPr eaLnBrk="1" hangingPunct="1"/>
              <a:t>18</a:t>
            </a:fld>
            <a:endParaRPr lang="en-US" sz="1200"/>
          </a:p>
        </p:txBody>
      </p:sp>
      <p:sp>
        <p:nvSpPr>
          <p:cNvPr id="21507" name="Rectangle 2"/>
          <p:cNvSpPr>
            <a:spLocks noGrp="1" noRot="1" noChangeAspect="1" noChangeArrowheads="1"/>
          </p:cNvSpPr>
          <p:nvPr>
            <p:ph type="sldImg"/>
          </p:nvPr>
        </p:nvSpPr>
        <p:spPr>
          <a:xfrm>
            <a:off x="381000" y="685800"/>
            <a:ext cx="6096000" cy="3429000"/>
          </a:xfrm>
          <a:solidFill>
            <a:srgbClr val="FFFFFF"/>
          </a:solidFill>
          <a:ln/>
        </p:spPr>
      </p:sp>
      <p:sp>
        <p:nvSpPr>
          <p:cNvPr id="21508" name="Rectangle 3"/>
          <p:cNvSpPr>
            <a:spLocks noGrp="1" noChangeArrowheads="1"/>
          </p:cNvSpPr>
          <p:nvPr>
            <p:ph type="body" idx="1"/>
          </p:nvPr>
        </p:nvSpPr>
        <p:spPr>
          <a:solidFill>
            <a:srgbClr val="FFFFFF"/>
          </a:solidFill>
          <a:ln>
            <a:solidFill>
              <a:srgbClr val="000000"/>
            </a:solidFill>
          </a:ln>
          <a:extLst>
            <a:ext uri="{FAA26D3D-D897-4be2-8F04-BA451C77F1D7}">
              <ma14:placeholderFlag xmlns="" xmlns:ma14="http://schemas.microsoft.com/office/mac/drawingml/2011/main" val="1"/>
            </a:ext>
          </a:extLst>
        </p:spPr>
        <p:txBody>
          <a:bodyPr/>
          <a:lstStyle/>
          <a:p>
            <a:pPr eaLnBrk="1" hangingPunct="1"/>
            <a:r>
              <a:rPr lang="en-US" dirty="0">
                <a:ea typeface="ＭＳ Ｐゴシック" charset="0"/>
                <a:cs typeface="ＭＳ Ｐゴシック" charset="0"/>
              </a:rPr>
              <a:t>D</a:t>
            </a:r>
          </a:p>
        </p:txBody>
      </p:sp>
    </p:spTree>
    <p:extLst>
      <p:ext uri="{BB962C8B-B14F-4D97-AF65-F5344CB8AC3E}">
        <p14:creationId xmlns:p14="http://schemas.microsoft.com/office/powerpoint/2010/main" val="27688879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Times New Roman" charset="0"/>
                <a:ea typeface="ＭＳ Ｐゴシック" charset="0"/>
                <a:cs typeface="ＭＳ Ｐゴシック" charset="0"/>
              </a:defRPr>
            </a:lvl1pPr>
            <a:lvl2pPr marL="37931725" indent="-37474525" eaLnBrk="0" hangingPunct="0">
              <a:defRPr sz="1600">
                <a:solidFill>
                  <a:schemeClr val="tx1"/>
                </a:solidFill>
                <a:latin typeface="Times New Roman" charset="0"/>
                <a:ea typeface="ＭＳ Ｐゴシック" charset="0"/>
              </a:defRPr>
            </a:lvl2pPr>
            <a:lvl3pPr eaLnBrk="0" hangingPunct="0">
              <a:defRPr sz="1600">
                <a:solidFill>
                  <a:schemeClr val="tx1"/>
                </a:solidFill>
                <a:latin typeface="Times New Roman" charset="0"/>
                <a:ea typeface="ＭＳ Ｐゴシック" charset="0"/>
              </a:defRPr>
            </a:lvl3pPr>
            <a:lvl4pPr eaLnBrk="0" hangingPunct="0">
              <a:defRPr sz="1600">
                <a:solidFill>
                  <a:schemeClr val="tx1"/>
                </a:solidFill>
                <a:latin typeface="Times New Roman" charset="0"/>
                <a:ea typeface="ＭＳ Ｐゴシック" charset="0"/>
              </a:defRPr>
            </a:lvl4pPr>
            <a:lvl5pPr eaLnBrk="0" hangingPunct="0">
              <a:defRPr sz="1600">
                <a:solidFill>
                  <a:schemeClr val="tx1"/>
                </a:solidFill>
                <a:latin typeface="Times New Roman" charset="0"/>
                <a:ea typeface="ＭＳ Ｐゴシック" charset="0"/>
              </a:defRPr>
            </a:lvl5pPr>
            <a:lvl6pPr marL="457200" eaLnBrk="0" fontAlgn="base" hangingPunct="0">
              <a:spcBef>
                <a:spcPct val="0"/>
              </a:spcBef>
              <a:spcAft>
                <a:spcPct val="0"/>
              </a:spcAft>
              <a:defRPr sz="1600">
                <a:solidFill>
                  <a:schemeClr val="tx1"/>
                </a:solidFill>
                <a:latin typeface="Times New Roman" charset="0"/>
                <a:ea typeface="ＭＳ Ｐゴシック" charset="0"/>
              </a:defRPr>
            </a:lvl6pPr>
            <a:lvl7pPr marL="914400" eaLnBrk="0" fontAlgn="base" hangingPunct="0">
              <a:spcBef>
                <a:spcPct val="0"/>
              </a:spcBef>
              <a:spcAft>
                <a:spcPct val="0"/>
              </a:spcAft>
              <a:defRPr sz="1600">
                <a:solidFill>
                  <a:schemeClr val="tx1"/>
                </a:solidFill>
                <a:latin typeface="Times New Roman" charset="0"/>
                <a:ea typeface="ＭＳ Ｐゴシック" charset="0"/>
              </a:defRPr>
            </a:lvl7pPr>
            <a:lvl8pPr marL="1371600" eaLnBrk="0" fontAlgn="base" hangingPunct="0">
              <a:spcBef>
                <a:spcPct val="0"/>
              </a:spcBef>
              <a:spcAft>
                <a:spcPct val="0"/>
              </a:spcAft>
              <a:defRPr sz="1600">
                <a:solidFill>
                  <a:schemeClr val="tx1"/>
                </a:solidFill>
                <a:latin typeface="Times New Roman" charset="0"/>
                <a:ea typeface="ＭＳ Ｐゴシック" charset="0"/>
              </a:defRPr>
            </a:lvl8pPr>
            <a:lvl9pPr marL="1828800" eaLnBrk="0" fontAlgn="base" hangingPunct="0">
              <a:spcBef>
                <a:spcPct val="0"/>
              </a:spcBef>
              <a:spcAft>
                <a:spcPct val="0"/>
              </a:spcAft>
              <a:defRPr sz="1600">
                <a:solidFill>
                  <a:schemeClr val="tx1"/>
                </a:solidFill>
                <a:latin typeface="Times New Roman" charset="0"/>
                <a:ea typeface="ＭＳ Ｐゴシック" charset="0"/>
              </a:defRPr>
            </a:lvl9pPr>
          </a:lstStyle>
          <a:p>
            <a:pPr eaLnBrk="1" hangingPunct="1"/>
            <a:fld id="{F794197A-909D-6248-B44E-761B541FFA90}" type="slidenum">
              <a:rPr lang="en-US" sz="1200"/>
              <a:pPr eaLnBrk="1" hangingPunct="1"/>
              <a:t>19</a:t>
            </a:fld>
            <a:endParaRPr lang="en-US" sz="1200"/>
          </a:p>
        </p:txBody>
      </p:sp>
      <p:sp>
        <p:nvSpPr>
          <p:cNvPr id="21507" name="Rectangle 2"/>
          <p:cNvSpPr>
            <a:spLocks noGrp="1" noRot="1" noChangeAspect="1" noChangeArrowheads="1"/>
          </p:cNvSpPr>
          <p:nvPr>
            <p:ph type="sldImg"/>
          </p:nvPr>
        </p:nvSpPr>
        <p:spPr>
          <a:xfrm>
            <a:off x="381000" y="685800"/>
            <a:ext cx="6096000" cy="3429000"/>
          </a:xfrm>
          <a:solidFill>
            <a:srgbClr val="FFFFFF"/>
          </a:solidFill>
          <a:ln/>
        </p:spPr>
      </p:sp>
      <p:sp>
        <p:nvSpPr>
          <p:cNvPr id="21508" name="Rectangle 3"/>
          <p:cNvSpPr>
            <a:spLocks noGrp="1" noChangeArrowheads="1"/>
          </p:cNvSpPr>
          <p:nvPr>
            <p:ph type="body" idx="1"/>
          </p:nvPr>
        </p:nvSpPr>
        <p:spPr>
          <a:solidFill>
            <a:srgbClr val="FFFFFF"/>
          </a:solidFill>
          <a:ln>
            <a:solidFill>
              <a:srgbClr val="000000"/>
            </a:solidFill>
          </a:ln>
          <a:extLst>
            <a:ext uri="{FAA26D3D-D897-4be2-8F04-BA451C77F1D7}">
              <ma14:placeholderFlag xmlns:ma14="http://schemas.microsoft.com/office/mac/drawingml/2011/main" xmlns="" val="1"/>
            </a:ext>
          </a:extLst>
        </p:spPr>
        <p:txBody>
          <a:bodyPr/>
          <a:lstStyle/>
          <a:p>
            <a:pPr eaLnBrk="1" hangingPunct="1"/>
            <a:r>
              <a:rPr lang="en-US" dirty="0">
                <a:ea typeface="ＭＳ Ｐゴシック" charset="0"/>
                <a:cs typeface="ＭＳ Ｐゴシック" charset="0"/>
              </a:rPr>
              <a:t>D</a:t>
            </a:r>
          </a:p>
        </p:txBody>
      </p:sp>
    </p:spTree>
    <p:extLst>
      <p:ext uri="{BB962C8B-B14F-4D97-AF65-F5344CB8AC3E}">
        <p14:creationId xmlns:p14="http://schemas.microsoft.com/office/powerpoint/2010/main" val="27288710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1600">
                <a:solidFill>
                  <a:schemeClr val="tx1"/>
                </a:solidFill>
                <a:latin typeface="Times New Roman" charset="0"/>
                <a:ea typeface="ＭＳ Ｐゴシック" charset="0"/>
                <a:cs typeface="ＭＳ Ｐゴシック" charset="0"/>
              </a:defRPr>
            </a:lvl1pPr>
            <a:lvl2pPr marL="37931725" indent="-37474525" eaLnBrk="0" hangingPunct="0">
              <a:defRPr sz="1600">
                <a:solidFill>
                  <a:schemeClr val="tx1"/>
                </a:solidFill>
                <a:latin typeface="Times New Roman" charset="0"/>
                <a:ea typeface="ＭＳ Ｐゴシック" charset="0"/>
              </a:defRPr>
            </a:lvl2pPr>
            <a:lvl3pPr eaLnBrk="0" hangingPunct="0">
              <a:defRPr sz="1600">
                <a:solidFill>
                  <a:schemeClr val="tx1"/>
                </a:solidFill>
                <a:latin typeface="Times New Roman" charset="0"/>
                <a:ea typeface="ＭＳ Ｐゴシック" charset="0"/>
              </a:defRPr>
            </a:lvl3pPr>
            <a:lvl4pPr eaLnBrk="0" hangingPunct="0">
              <a:defRPr sz="1600">
                <a:solidFill>
                  <a:schemeClr val="tx1"/>
                </a:solidFill>
                <a:latin typeface="Times New Roman" charset="0"/>
                <a:ea typeface="ＭＳ Ｐゴシック" charset="0"/>
              </a:defRPr>
            </a:lvl4pPr>
            <a:lvl5pPr eaLnBrk="0" hangingPunct="0">
              <a:defRPr sz="1600">
                <a:solidFill>
                  <a:schemeClr val="tx1"/>
                </a:solidFill>
                <a:latin typeface="Times New Roman" charset="0"/>
                <a:ea typeface="ＭＳ Ｐゴシック" charset="0"/>
              </a:defRPr>
            </a:lvl5pPr>
            <a:lvl6pPr marL="457200" eaLnBrk="0" fontAlgn="base" hangingPunct="0">
              <a:spcBef>
                <a:spcPct val="0"/>
              </a:spcBef>
              <a:spcAft>
                <a:spcPct val="0"/>
              </a:spcAft>
              <a:defRPr sz="1600">
                <a:solidFill>
                  <a:schemeClr val="tx1"/>
                </a:solidFill>
                <a:latin typeface="Times New Roman" charset="0"/>
                <a:ea typeface="ＭＳ Ｐゴシック" charset="0"/>
              </a:defRPr>
            </a:lvl6pPr>
            <a:lvl7pPr marL="914400" eaLnBrk="0" fontAlgn="base" hangingPunct="0">
              <a:spcBef>
                <a:spcPct val="0"/>
              </a:spcBef>
              <a:spcAft>
                <a:spcPct val="0"/>
              </a:spcAft>
              <a:defRPr sz="1600">
                <a:solidFill>
                  <a:schemeClr val="tx1"/>
                </a:solidFill>
                <a:latin typeface="Times New Roman" charset="0"/>
                <a:ea typeface="ＭＳ Ｐゴシック" charset="0"/>
              </a:defRPr>
            </a:lvl7pPr>
            <a:lvl8pPr marL="1371600" eaLnBrk="0" fontAlgn="base" hangingPunct="0">
              <a:spcBef>
                <a:spcPct val="0"/>
              </a:spcBef>
              <a:spcAft>
                <a:spcPct val="0"/>
              </a:spcAft>
              <a:defRPr sz="1600">
                <a:solidFill>
                  <a:schemeClr val="tx1"/>
                </a:solidFill>
                <a:latin typeface="Times New Roman" charset="0"/>
                <a:ea typeface="ＭＳ Ｐゴシック" charset="0"/>
              </a:defRPr>
            </a:lvl8pPr>
            <a:lvl9pPr marL="1828800" eaLnBrk="0" fontAlgn="base" hangingPunct="0">
              <a:spcBef>
                <a:spcPct val="0"/>
              </a:spcBef>
              <a:spcAft>
                <a:spcPct val="0"/>
              </a:spcAft>
              <a:defRPr sz="1600">
                <a:solidFill>
                  <a:schemeClr val="tx1"/>
                </a:solidFill>
                <a:latin typeface="Times New Roman" charset="0"/>
                <a:ea typeface="ＭＳ Ｐゴシック" charset="0"/>
              </a:defRPr>
            </a:lvl9pPr>
          </a:lstStyle>
          <a:p>
            <a:pPr eaLnBrk="1" hangingPunct="1"/>
            <a:fld id="{F794197A-909D-6248-B44E-761B541FFA90}" type="slidenum">
              <a:rPr lang="en-US" sz="1200"/>
              <a:pPr eaLnBrk="1" hangingPunct="1"/>
              <a:t>21</a:t>
            </a:fld>
            <a:endParaRPr lang="en-US" sz="1200"/>
          </a:p>
        </p:txBody>
      </p:sp>
      <p:sp>
        <p:nvSpPr>
          <p:cNvPr id="21507" name="Rectangle 2"/>
          <p:cNvSpPr>
            <a:spLocks noGrp="1" noRot="1" noChangeAspect="1" noChangeArrowheads="1"/>
          </p:cNvSpPr>
          <p:nvPr>
            <p:ph type="sldImg"/>
          </p:nvPr>
        </p:nvSpPr>
        <p:spPr>
          <a:xfrm>
            <a:off x="381000" y="685800"/>
            <a:ext cx="6096000" cy="3429000"/>
          </a:xfrm>
          <a:solidFill>
            <a:srgbClr val="FFFFFF"/>
          </a:solidFill>
          <a:ln/>
        </p:spPr>
      </p:sp>
      <p:sp>
        <p:nvSpPr>
          <p:cNvPr id="21508" name="Rectangle 3"/>
          <p:cNvSpPr>
            <a:spLocks noGrp="1" noChangeArrowheads="1"/>
          </p:cNvSpPr>
          <p:nvPr>
            <p:ph type="body" idx="1"/>
          </p:nvPr>
        </p:nvSpPr>
        <p:spPr>
          <a:solidFill>
            <a:srgbClr val="FFFFFF"/>
          </a:solidFill>
          <a:ln>
            <a:solidFill>
              <a:srgbClr val="000000"/>
            </a:solidFill>
          </a:ln>
          <a:extLst>
            <a:ext uri="{FAA26D3D-D897-4be2-8F04-BA451C77F1D7}">
              <ma14:placeholderFlag xmlns="" xmlns:ma14="http://schemas.microsoft.com/office/mac/drawingml/2011/main" val="1"/>
            </a:ext>
          </a:extLst>
        </p:spPr>
        <p:txBody>
          <a:bodyPr/>
          <a:lstStyle/>
          <a:p>
            <a:pPr eaLnBrk="1" hangingPunct="1"/>
            <a:r>
              <a:rPr lang="en-US" dirty="0">
                <a:ea typeface="ＭＳ Ｐゴシック" charset="0"/>
                <a:cs typeface="ＭＳ Ｐゴシック" charset="0"/>
              </a:rPr>
              <a:t>D</a:t>
            </a:r>
          </a:p>
        </p:txBody>
      </p:sp>
    </p:spTree>
    <p:extLst>
      <p:ext uri="{BB962C8B-B14F-4D97-AF65-F5344CB8AC3E}">
        <p14:creationId xmlns:p14="http://schemas.microsoft.com/office/powerpoint/2010/main" val="13597660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solidFill>
                  <a:srgbClr val="000000"/>
                </a:solidFill>
              </a:rPr>
              <a:pPr eaLnBrk="1" hangingPunct="1"/>
              <a:t>23</a:t>
            </a:fld>
            <a:endParaRPr lang="en-US" sz="1200">
              <a:solidFill>
                <a:srgbClr val="000000"/>
              </a:solidFill>
            </a:endParaRPr>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dirty="0">
              <a:latin typeface="Arial" charset="0"/>
              <a:ea typeface="ＭＳ Ｐゴシック" charset="0"/>
              <a:cs typeface="ＭＳ Ｐゴシック" charset="0"/>
            </a:endParaRPr>
          </a:p>
        </p:txBody>
      </p:sp>
    </p:spTree>
    <p:extLst>
      <p:ext uri="{BB962C8B-B14F-4D97-AF65-F5344CB8AC3E}">
        <p14:creationId xmlns:p14="http://schemas.microsoft.com/office/powerpoint/2010/main" val="24392892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solidFill>
                  <a:srgbClr val="000000"/>
                </a:solidFill>
              </a:rPr>
              <a:pPr eaLnBrk="1" hangingPunct="1"/>
              <a:t>24</a:t>
            </a:fld>
            <a:endParaRPr lang="en-US" sz="1200">
              <a:solidFill>
                <a:srgbClr val="000000"/>
              </a:solidFill>
            </a:endParaRPr>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dirty="0">
              <a:latin typeface="Arial" charset="0"/>
              <a:ea typeface="ＭＳ Ｐゴシック" charset="0"/>
              <a:cs typeface="ＭＳ Ｐゴシック" charset="0"/>
            </a:endParaRPr>
          </a:p>
        </p:txBody>
      </p:sp>
    </p:spTree>
    <p:extLst>
      <p:ext uri="{BB962C8B-B14F-4D97-AF65-F5344CB8AC3E}">
        <p14:creationId xmlns:p14="http://schemas.microsoft.com/office/powerpoint/2010/main" val="30377542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solidFill>
                  <a:srgbClr val="000000"/>
                </a:solidFill>
              </a:rPr>
              <a:pPr eaLnBrk="1" hangingPunct="1"/>
              <a:t>33</a:t>
            </a:fld>
            <a:endParaRPr lang="en-US" sz="1200">
              <a:solidFill>
                <a:srgbClr val="000000"/>
              </a:solidFill>
            </a:endParaRPr>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dirty="0">
              <a:latin typeface="Arial" charset="0"/>
              <a:ea typeface="ＭＳ Ｐゴシック" charset="0"/>
              <a:cs typeface="ＭＳ Ｐゴシック" charset="0"/>
            </a:endParaRPr>
          </a:p>
        </p:txBody>
      </p:sp>
    </p:spTree>
    <p:extLst>
      <p:ext uri="{BB962C8B-B14F-4D97-AF65-F5344CB8AC3E}">
        <p14:creationId xmlns:p14="http://schemas.microsoft.com/office/powerpoint/2010/main" val="2968895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solidFill>
                  <a:srgbClr val="000000"/>
                </a:solidFill>
              </a:rPr>
              <a:pPr eaLnBrk="1" hangingPunct="1"/>
              <a:t>34</a:t>
            </a:fld>
            <a:endParaRPr lang="en-US" sz="1200">
              <a:solidFill>
                <a:srgbClr val="000000"/>
              </a:solidFill>
            </a:endParaRPr>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dirty="0">
              <a:latin typeface="Arial" charset="0"/>
              <a:ea typeface="ＭＳ Ｐゴシック" charset="0"/>
              <a:cs typeface="ＭＳ Ｐゴシック" charset="0"/>
            </a:endParaRPr>
          </a:p>
        </p:txBody>
      </p:sp>
    </p:spTree>
    <p:extLst>
      <p:ext uri="{BB962C8B-B14F-4D97-AF65-F5344CB8AC3E}">
        <p14:creationId xmlns:p14="http://schemas.microsoft.com/office/powerpoint/2010/main" val="10900723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solidFill>
                  <a:srgbClr val="000000"/>
                </a:solidFill>
              </a:rPr>
              <a:pPr eaLnBrk="1" hangingPunct="1"/>
              <a:t>42</a:t>
            </a:fld>
            <a:endParaRPr lang="en-US" sz="1200">
              <a:solidFill>
                <a:srgbClr val="000000"/>
              </a:solidFill>
            </a:endParaRPr>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dirty="0">
              <a:latin typeface="Arial" charset="0"/>
              <a:ea typeface="ＭＳ Ｐゴシック" charset="0"/>
              <a:cs typeface="ＭＳ Ｐゴシック" charset="0"/>
            </a:endParaRPr>
          </a:p>
        </p:txBody>
      </p:sp>
    </p:spTree>
    <p:extLst>
      <p:ext uri="{BB962C8B-B14F-4D97-AF65-F5344CB8AC3E}">
        <p14:creationId xmlns:p14="http://schemas.microsoft.com/office/powerpoint/2010/main" val="4881267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solidFill>
                  <a:srgbClr val="000000"/>
                </a:solidFill>
              </a:rPr>
              <a:pPr eaLnBrk="1" hangingPunct="1"/>
              <a:t>43</a:t>
            </a:fld>
            <a:endParaRPr lang="en-US" sz="1200">
              <a:solidFill>
                <a:srgbClr val="000000"/>
              </a:solidFill>
            </a:endParaRPr>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dirty="0">
              <a:latin typeface="Arial" charset="0"/>
              <a:ea typeface="ＭＳ Ｐゴシック" charset="0"/>
              <a:cs typeface="ＭＳ Ｐゴシック" charset="0"/>
            </a:endParaRPr>
          </a:p>
        </p:txBody>
      </p:sp>
    </p:spTree>
    <p:extLst>
      <p:ext uri="{BB962C8B-B14F-4D97-AF65-F5344CB8AC3E}">
        <p14:creationId xmlns:p14="http://schemas.microsoft.com/office/powerpoint/2010/main" val="13053651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1600">
                <a:solidFill>
                  <a:schemeClr val="tx1"/>
                </a:solidFill>
                <a:latin typeface="Times New Roman" charset="0"/>
                <a:ea typeface="ＭＳ Ｐゴシック" charset="0"/>
                <a:cs typeface="ＭＳ Ｐゴシック" charset="0"/>
              </a:defRPr>
            </a:lvl1pPr>
            <a:lvl2pPr marL="37931725" indent="-37474525" eaLnBrk="0" hangingPunct="0">
              <a:defRPr sz="1600">
                <a:solidFill>
                  <a:schemeClr val="tx1"/>
                </a:solidFill>
                <a:latin typeface="Times New Roman" charset="0"/>
                <a:ea typeface="ＭＳ Ｐゴシック" charset="0"/>
              </a:defRPr>
            </a:lvl2pPr>
            <a:lvl3pPr eaLnBrk="0" hangingPunct="0">
              <a:defRPr sz="1600">
                <a:solidFill>
                  <a:schemeClr val="tx1"/>
                </a:solidFill>
                <a:latin typeface="Times New Roman" charset="0"/>
                <a:ea typeface="ＭＳ Ｐゴシック" charset="0"/>
              </a:defRPr>
            </a:lvl3pPr>
            <a:lvl4pPr eaLnBrk="0" hangingPunct="0">
              <a:defRPr sz="1600">
                <a:solidFill>
                  <a:schemeClr val="tx1"/>
                </a:solidFill>
                <a:latin typeface="Times New Roman" charset="0"/>
                <a:ea typeface="ＭＳ Ｐゴシック" charset="0"/>
              </a:defRPr>
            </a:lvl4pPr>
            <a:lvl5pPr eaLnBrk="0" hangingPunct="0">
              <a:defRPr sz="1600">
                <a:solidFill>
                  <a:schemeClr val="tx1"/>
                </a:solidFill>
                <a:latin typeface="Times New Roman" charset="0"/>
                <a:ea typeface="ＭＳ Ｐゴシック" charset="0"/>
              </a:defRPr>
            </a:lvl5pPr>
            <a:lvl6pPr marL="457200" eaLnBrk="0" fontAlgn="base" hangingPunct="0">
              <a:spcBef>
                <a:spcPct val="0"/>
              </a:spcBef>
              <a:spcAft>
                <a:spcPct val="0"/>
              </a:spcAft>
              <a:defRPr sz="1600">
                <a:solidFill>
                  <a:schemeClr val="tx1"/>
                </a:solidFill>
                <a:latin typeface="Times New Roman" charset="0"/>
                <a:ea typeface="ＭＳ Ｐゴシック" charset="0"/>
              </a:defRPr>
            </a:lvl6pPr>
            <a:lvl7pPr marL="914400" eaLnBrk="0" fontAlgn="base" hangingPunct="0">
              <a:spcBef>
                <a:spcPct val="0"/>
              </a:spcBef>
              <a:spcAft>
                <a:spcPct val="0"/>
              </a:spcAft>
              <a:defRPr sz="1600">
                <a:solidFill>
                  <a:schemeClr val="tx1"/>
                </a:solidFill>
                <a:latin typeface="Times New Roman" charset="0"/>
                <a:ea typeface="ＭＳ Ｐゴシック" charset="0"/>
              </a:defRPr>
            </a:lvl7pPr>
            <a:lvl8pPr marL="1371600" eaLnBrk="0" fontAlgn="base" hangingPunct="0">
              <a:spcBef>
                <a:spcPct val="0"/>
              </a:spcBef>
              <a:spcAft>
                <a:spcPct val="0"/>
              </a:spcAft>
              <a:defRPr sz="1600">
                <a:solidFill>
                  <a:schemeClr val="tx1"/>
                </a:solidFill>
                <a:latin typeface="Times New Roman" charset="0"/>
                <a:ea typeface="ＭＳ Ｐゴシック" charset="0"/>
              </a:defRPr>
            </a:lvl8pPr>
            <a:lvl9pPr marL="1828800" eaLnBrk="0" fontAlgn="base" hangingPunct="0">
              <a:spcBef>
                <a:spcPct val="0"/>
              </a:spcBef>
              <a:spcAft>
                <a:spcPct val="0"/>
              </a:spcAft>
              <a:defRPr sz="1600">
                <a:solidFill>
                  <a:schemeClr val="tx1"/>
                </a:solidFill>
                <a:latin typeface="Times New Roman" charset="0"/>
                <a:ea typeface="ＭＳ Ｐゴシック" charset="0"/>
              </a:defRPr>
            </a:lvl9pPr>
          </a:lstStyle>
          <a:p>
            <a:pPr eaLnBrk="1" hangingPunct="1"/>
            <a:fld id="{F794197A-909D-6248-B44E-761B541FFA90}" type="slidenum">
              <a:rPr lang="en-US" sz="1200"/>
              <a:pPr eaLnBrk="1" hangingPunct="1"/>
              <a:t>47</a:t>
            </a:fld>
            <a:endParaRPr lang="en-US" sz="1200"/>
          </a:p>
        </p:txBody>
      </p:sp>
      <p:sp>
        <p:nvSpPr>
          <p:cNvPr id="21507" name="Rectangle 2"/>
          <p:cNvSpPr>
            <a:spLocks noGrp="1" noRot="1" noChangeAspect="1" noChangeArrowheads="1"/>
          </p:cNvSpPr>
          <p:nvPr>
            <p:ph type="sldImg"/>
          </p:nvPr>
        </p:nvSpPr>
        <p:spPr>
          <a:xfrm>
            <a:off x="381000" y="685800"/>
            <a:ext cx="6096000" cy="3429000"/>
          </a:xfrm>
          <a:solidFill>
            <a:srgbClr val="FFFFFF"/>
          </a:solidFill>
          <a:ln/>
        </p:spPr>
      </p:sp>
      <p:sp>
        <p:nvSpPr>
          <p:cNvPr id="21508" name="Rectangle 3"/>
          <p:cNvSpPr>
            <a:spLocks noGrp="1" noChangeArrowheads="1"/>
          </p:cNvSpPr>
          <p:nvPr>
            <p:ph type="body" idx="1"/>
          </p:nvPr>
        </p:nvSpPr>
        <p:spPr>
          <a:solidFill>
            <a:srgbClr val="FFFFFF"/>
          </a:solidFill>
          <a:ln>
            <a:solidFill>
              <a:srgbClr val="000000"/>
            </a:solidFill>
          </a:ln>
          <a:extLst>
            <a:ext uri="{FAA26D3D-D897-4be2-8F04-BA451C77F1D7}">
              <ma14:placeholderFlag xmlns="" xmlns:ma14="http://schemas.microsoft.com/office/mac/drawingml/2011/main" val="1"/>
            </a:ext>
          </a:extLst>
        </p:spPr>
        <p:txBody>
          <a:bodyPr/>
          <a:lstStyle/>
          <a:p>
            <a:pPr eaLnBrk="1" hangingPunct="1"/>
            <a:r>
              <a:rPr lang="en-US" dirty="0">
                <a:ea typeface="ＭＳ Ｐゴシック" charset="0"/>
                <a:cs typeface="ＭＳ Ｐゴシック" charset="0"/>
              </a:rPr>
              <a:t>D</a:t>
            </a:r>
          </a:p>
        </p:txBody>
      </p:sp>
    </p:spTree>
    <p:extLst>
      <p:ext uri="{BB962C8B-B14F-4D97-AF65-F5344CB8AC3E}">
        <p14:creationId xmlns:p14="http://schemas.microsoft.com/office/powerpoint/2010/main" val="38289227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1600">
                <a:solidFill>
                  <a:schemeClr val="tx1"/>
                </a:solidFill>
                <a:latin typeface="Times New Roman" charset="0"/>
                <a:ea typeface="ＭＳ Ｐゴシック" charset="0"/>
                <a:cs typeface="ＭＳ Ｐゴシック" charset="0"/>
              </a:defRPr>
            </a:lvl1pPr>
            <a:lvl2pPr marL="37931725" indent="-37474525" eaLnBrk="0" hangingPunct="0">
              <a:defRPr sz="1600">
                <a:solidFill>
                  <a:schemeClr val="tx1"/>
                </a:solidFill>
                <a:latin typeface="Times New Roman" charset="0"/>
                <a:ea typeface="ＭＳ Ｐゴシック" charset="0"/>
              </a:defRPr>
            </a:lvl2pPr>
            <a:lvl3pPr eaLnBrk="0" hangingPunct="0">
              <a:defRPr sz="1600">
                <a:solidFill>
                  <a:schemeClr val="tx1"/>
                </a:solidFill>
                <a:latin typeface="Times New Roman" charset="0"/>
                <a:ea typeface="ＭＳ Ｐゴシック" charset="0"/>
              </a:defRPr>
            </a:lvl3pPr>
            <a:lvl4pPr eaLnBrk="0" hangingPunct="0">
              <a:defRPr sz="1600">
                <a:solidFill>
                  <a:schemeClr val="tx1"/>
                </a:solidFill>
                <a:latin typeface="Times New Roman" charset="0"/>
                <a:ea typeface="ＭＳ Ｐゴシック" charset="0"/>
              </a:defRPr>
            </a:lvl4pPr>
            <a:lvl5pPr eaLnBrk="0" hangingPunct="0">
              <a:defRPr sz="1600">
                <a:solidFill>
                  <a:schemeClr val="tx1"/>
                </a:solidFill>
                <a:latin typeface="Times New Roman" charset="0"/>
                <a:ea typeface="ＭＳ Ｐゴシック" charset="0"/>
              </a:defRPr>
            </a:lvl5pPr>
            <a:lvl6pPr marL="457200" eaLnBrk="0" fontAlgn="base" hangingPunct="0">
              <a:spcBef>
                <a:spcPct val="0"/>
              </a:spcBef>
              <a:spcAft>
                <a:spcPct val="0"/>
              </a:spcAft>
              <a:defRPr sz="1600">
                <a:solidFill>
                  <a:schemeClr val="tx1"/>
                </a:solidFill>
                <a:latin typeface="Times New Roman" charset="0"/>
                <a:ea typeface="ＭＳ Ｐゴシック" charset="0"/>
              </a:defRPr>
            </a:lvl6pPr>
            <a:lvl7pPr marL="914400" eaLnBrk="0" fontAlgn="base" hangingPunct="0">
              <a:spcBef>
                <a:spcPct val="0"/>
              </a:spcBef>
              <a:spcAft>
                <a:spcPct val="0"/>
              </a:spcAft>
              <a:defRPr sz="1600">
                <a:solidFill>
                  <a:schemeClr val="tx1"/>
                </a:solidFill>
                <a:latin typeface="Times New Roman" charset="0"/>
                <a:ea typeface="ＭＳ Ｐゴシック" charset="0"/>
              </a:defRPr>
            </a:lvl7pPr>
            <a:lvl8pPr marL="1371600" eaLnBrk="0" fontAlgn="base" hangingPunct="0">
              <a:spcBef>
                <a:spcPct val="0"/>
              </a:spcBef>
              <a:spcAft>
                <a:spcPct val="0"/>
              </a:spcAft>
              <a:defRPr sz="1600">
                <a:solidFill>
                  <a:schemeClr val="tx1"/>
                </a:solidFill>
                <a:latin typeface="Times New Roman" charset="0"/>
                <a:ea typeface="ＭＳ Ｐゴシック" charset="0"/>
              </a:defRPr>
            </a:lvl8pPr>
            <a:lvl9pPr marL="1828800" eaLnBrk="0" fontAlgn="base" hangingPunct="0">
              <a:spcBef>
                <a:spcPct val="0"/>
              </a:spcBef>
              <a:spcAft>
                <a:spcPct val="0"/>
              </a:spcAft>
              <a:defRPr sz="1600">
                <a:solidFill>
                  <a:schemeClr val="tx1"/>
                </a:solidFill>
                <a:latin typeface="Times New Roman" charset="0"/>
                <a:ea typeface="ＭＳ Ｐゴシック" charset="0"/>
              </a:defRPr>
            </a:lvl9pPr>
          </a:lstStyle>
          <a:p>
            <a:pPr eaLnBrk="1" hangingPunct="1"/>
            <a:fld id="{F794197A-909D-6248-B44E-761B541FFA90}" type="slidenum">
              <a:rPr lang="en-US" sz="1200"/>
              <a:pPr eaLnBrk="1" hangingPunct="1"/>
              <a:t>4</a:t>
            </a:fld>
            <a:endParaRPr lang="en-US" sz="1200"/>
          </a:p>
        </p:txBody>
      </p:sp>
      <p:sp>
        <p:nvSpPr>
          <p:cNvPr id="21507" name="Rectangle 2"/>
          <p:cNvSpPr>
            <a:spLocks noGrp="1" noRot="1" noChangeAspect="1" noChangeArrowheads="1"/>
          </p:cNvSpPr>
          <p:nvPr>
            <p:ph type="sldImg"/>
          </p:nvPr>
        </p:nvSpPr>
        <p:spPr>
          <a:xfrm>
            <a:off x="381000" y="685800"/>
            <a:ext cx="6096000" cy="3429000"/>
          </a:xfrm>
          <a:solidFill>
            <a:srgbClr val="FFFFFF"/>
          </a:solidFill>
          <a:ln/>
        </p:spPr>
      </p:sp>
      <p:sp>
        <p:nvSpPr>
          <p:cNvPr id="21508" name="Rectangle 3"/>
          <p:cNvSpPr>
            <a:spLocks noGrp="1" noChangeArrowheads="1"/>
          </p:cNvSpPr>
          <p:nvPr>
            <p:ph type="body" idx="1"/>
          </p:nvPr>
        </p:nvSpPr>
        <p:spPr>
          <a:solidFill>
            <a:srgbClr val="FFFFFF"/>
          </a:solidFill>
          <a:ln>
            <a:solidFill>
              <a:srgbClr val="000000"/>
            </a:solidFill>
          </a:ln>
          <a:extLst>
            <a:ext uri="{FAA26D3D-D897-4be2-8F04-BA451C77F1D7}">
              <ma14:placeholderFlag xmlns="" xmlns:ma14="http://schemas.microsoft.com/office/mac/drawingml/2011/main" val="1"/>
            </a:ext>
          </a:extLst>
        </p:spPr>
        <p:txBody>
          <a:bodyPr/>
          <a:lstStyle/>
          <a:p>
            <a:pPr eaLnBrk="1" hangingPunct="1"/>
            <a:r>
              <a:rPr lang="en-US" dirty="0">
                <a:ea typeface="ＭＳ Ｐゴシック" charset="0"/>
                <a:cs typeface="ＭＳ Ｐゴシック" charset="0"/>
              </a:rPr>
              <a:t>D</a:t>
            </a:r>
          </a:p>
        </p:txBody>
      </p:sp>
    </p:spTree>
    <p:extLst>
      <p:ext uri="{BB962C8B-B14F-4D97-AF65-F5344CB8AC3E}">
        <p14:creationId xmlns:p14="http://schemas.microsoft.com/office/powerpoint/2010/main" val="290014477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solidFill>
                  <a:srgbClr val="000000"/>
                </a:solidFill>
              </a:rPr>
              <a:pPr eaLnBrk="1" hangingPunct="1"/>
              <a:t>53</a:t>
            </a:fld>
            <a:endParaRPr lang="en-US" sz="1200">
              <a:solidFill>
                <a:srgbClr val="000000"/>
              </a:solidFill>
            </a:endParaRPr>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dirty="0">
              <a:latin typeface="Arial" charset="0"/>
              <a:ea typeface="ＭＳ Ｐゴシック" charset="0"/>
              <a:cs typeface="ＭＳ Ｐゴシック" charset="0"/>
            </a:endParaRPr>
          </a:p>
        </p:txBody>
      </p:sp>
    </p:spTree>
    <p:extLst>
      <p:ext uri="{BB962C8B-B14F-4D97-AF65-F5344CB8AC3E}">
        <p14:creationId xmlns:p14="http://schemas.microsoft.com/office/powerpoint/2010/main" val="21898861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solidFill>
                  <a:srgbClr val="000000"/>
                </a:solidFill>
              </a:rPr>
              <a:pPr eaLnBrk="1" hangingPunct="1"/>
              <a:t>54</a:t>
            </a:fld>
            <a:endParaRPr lang="en-US" sz="1200">
              <a:solidFill>
                <a:srgbClr val="000000"/>
              </a:solidFill>
            </a:endParaRPr>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dirty="0">
              <a:latin typeface="Arial" charset="0"/>
              <a:ea typeface="ＭＳ Ｐゴシック" charset="0"/>
              <a:cs typeface="ＭＳ Ｐゴシック" charset="0"/>
            </a:endParaRPr>
          </a:p>
        </p:txBody>
      </p:sp>
    </p:spTree>
    <p:extLst>
      <p:ext uri="{BB962C8B-B14F-4D97-AF65-F5344CB8AC3E}">
        <p14:creationId xmlns:p14="http://schemas.microsoft.com/office/powerpoint/2010/main" val="8353357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LLMs make stuff up!</a:t>
            </a:r>
          </a:p>
        </p:txBody>
      </p:sp>
      <p:sp>
        <p:nvSpPr>
          <p:cNvPr id="4" name="Slide Number Placeholder 3"/>
          <p:cNvSpPr>
            <a:spLocks noGrp="1"/>
          </p:cNvSpPr>
          <p:nvPr>
            <p:ph type="sldNum" sz="quarter" idx="5"/>
          </p:nvPr>
        </p:nvSpPr>
        <p:spPr/>
        <p:txBody>
          <a:bodyPr/>
          <a:lstStyle/>
          <a:p>
            <a:fld id="{DF0D4404-C563-6B43-A824-459A163A6375}" type="slidenum">
              <a:rPr lang="en-US" smtClean="0"/>
              <a:pPr/>
              <a:t>55</a:t>
            </a:fld>
            <a:endParaRPr lang="en-US"/>
          </a:p>
        </p:txBody>
      </p:sp>
    </p:spTree>
    <p:extLst>
      <p:ext uri="{BB962C8B-B14F-4D97-AF65-F5344CB8AC3E}">
        <p14:creationId xmlns:p14="http://schemas.microsoft.com/office/powerpoint/2010/main" val="33222725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0D4404-C563-6B43-A824-459A163A6375}" type="slidenum">
              <a:rPr lang="en-US" smtClean="0"/>
              <a:pPr/>
              <a:t>56</a:t>
            </a:fld>
            <a:endParaRPr lang="en-US"/>
          </a:p>
        </p:txBody>
      </p:sp>
    </p:spTree>
    <p:extLst>
      <p:ext uri="{BB962C8B-B14F-4D97-AF65-F5344CB8AC3E}">
        <p14:creationId xmlns:p14="http://schemas.microsoft.com/office/powerpoint/2010/main" val="290234625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dirty="0">
                <a:latin typeface="Calibri" panose="020F0502020204030204" pitchFamily="34" charset="0"/>
                <a:cs typeface="Calibri" panose="020F0502020204030204" pitchFamily="34" charset="0"/>
              </a:rPr>
              <a:t>Who owns all that data that we trained the models on?</a:t>
            </a:r>
            <a:endParaRPr lang="en-US" sz="1800" dirty="0">
              <a:latin typeface="Calibri" panose="020F0502020204030204" pitchFamily="34" charset="0"/>
              <a:cs typeface="Calibri" panose="020F0502020204030204" pitchFamily="34" charset="0"/>
            </a:endParaRPr>
          </a:p>
          <a:p>
            <a:endParaRPr lang="en-US" dirty="0"/>
          </a:p>
        </p:txBody>
      </p:sp>
      <p:sp>
        <p:nvSpPr>
          <p:cNvPr id="4" name="Slide Number Placeholder 3"/>
          <p:cNvSpPr>
            <a:spLocks noGrp="1"/>
          </p:cNvSpPr>
          <p:nvPr>
            <p:ph type="sldNum" sz="quarter" idx="5"/>
          </p:nvPr>
        </p:nvSpPr>
        <p:spPr/>
        <p:txBody>
          <a:bodyPr/>
          <a:lstStyle/>
          <a:p>
            <a:fld id="{DF0D4404-C563-6B43-A824-459A163A6375}" type="slidenum">
              <a:rPr lang="en-US" smtClean="0"/>
              <a:pPr/>
              <a:t>57</a:t>
            </a:fld>
            <a:endParaRPr lang="en-US"/>
          </a:p>
        </p:txBody>
      </p:sp>
    </p:spTree>
    <p:extLst>
      <p:ext uri="{BB962C8B-B14F-4D97-AF65-F5344CB8AC3E}">
        <p14:creationId xmlns:p14="http://schemas.microsoft.com/office/powerpoint/2010/main" val="117906215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Training data can be leaked</a:t>
            </a:r>
          </a:p>
        </p:txBody>
      </p:sp>
      <p:sp>
        <p:nvSpPr>
          <p:cNvPr id="4" name="Slide Number Placeholder 3"/>
          <p:cNvSpPr>
            <a:spLocks noGrp="1"/>
          </p:cNvSpPr>
          <p:nvPr>
            <p:ph type="sldNum" sz="quarter" idx="5"/>
          </p:nvPr>
        </p:nvSpPr>
        <p:spPr/>
        <p:txBody>
          <a:bodyPr/>
          <a:lstStyle/>
          <a:p>
            <a:fld id="{DF0D4404-C563-6B43-A824-459A163A6375}" type="slidenum">
              <a:rPr lang="en-US" smtClean="0"/>
              <a:pPr/>
              <a:t>58</a:t>
            </a:fld>
            <a:endParaRPr lang="en-US"/>
          </a:p>
        </p:txBody>
      </p:sp>
    </p:spTree>
    <p:extLst>
      <p:ext uri="{BB962C8B-B14F-4D97-AF65-F5344CB8AC3E}">
        <p14:creationId xmlns:p14="http://schemas.microsoft.com/office/powerpoint/2010/main" val="106208771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0D4404-C563-6B43-A824-459A163A6375}" type="slidenum">
              <a:rPr lang="en-US" smtClean="0"/>
              <a:pPr/>
              <a:t>61</a:t>
            </a:fld>
            <a:endParaRPr lang="en-US"/>
          </a:p>
        </p:txBody>
      </p:sp>
    </p:spTree>
    <p:extLst>
      <p:ext uri="{BB962C8B-B14F-4D97-AF65-F5344CB8AC3E}">
        <p14:creationId xmlns:p14="http://schemas.microsoft.com/office/powerpoint/2010/main" val="285141903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solidFill>
                  <a:srgbClr val="000000"/>
                </a:solidFill>
              </a:rPr>
              <a:pPr eaLnBrk="1" hangingPunct="1"/>
              <a:t>62</a:t>
            </a:fld>
            <a:endParaRPr lang="en-US" sz="1200">
              <a:solidFill>
                <a:srgbClr val="000000"/>
              </a:solidFill>
            </a:endParaRPr>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dirty="0">
              <a:latin typeface="Arial" charset="0"/>
              <a:ea typeface="ＭＳ Ｐゴシック" charset="0"/>
              <a:cs typeface="ＭＳ Ｐゴシック" charset="0"/>
            </a:endParaRPr>
          </a:p>
        </p:txBody>
      </p:sp>
    </p:spTree>
    <p:extLst>
      <p:ext uri="{BB962C8B-B14F-4D97-AF65-F5344CB8AC3E}">
        <p14:creationId xmlns:p14="http://schemas.microsoft.com/office/powerpoint/2010/main" val="310630875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solidFill>
                  <a:srgbClr val="000000"/>
                </a:solidFill>
              </a:rPr>
              <a:pPr eaLnBrk="1" hangingPunct="1"/>
              <a:t>63</a:t>
            </a:fld>
            <a:endParaRPr lang="en-US" sz="1200">
              <a:solidFill>
                <a:srgbClr val="000000"/>
              </a:solidFill>
            </a:endParaRPr>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dirty="0">
              <a:latin typeface="Arial" charset="0"/>
              <a:ea typeface="ＭＳ Ｐゴシック" charset="0"/>
              <a:cs typeface="ＭＳ Ｐゴシック" charset="0"/>
            </a:endParaRPr>
          </a:p>
        </p:txBody>
      </p:sp>
    </p:spTree>
    <p:extLst>
      <p:ext uri="{BB962C8B-B14F-4D97-AF65-F5344CB8AC3E}">
        <p14:creationId xmlns:p14="http://schemas.microsoft.com/office/powerpoint/2010/main" val="34610401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solidFill>
                  <a:srgbClr val="000000"/>
                </a:solidFill>
              </a:rPr>
              <a:pPr eaLnBrk="1" hangingPunct="1"/>
              <a:t>7</a:t>
            </a:fld>
            <a:endParaRPr lang="en-US" sz="1200">
              <a:solidFill>
                <a:srgbClr val="000000"/>
              </a:solidFill>
            </a:endParaRPr>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dirty="0">
              <a:latin typeface="Arial" charset="0"/>
              <a:ea typeface="ＭＳ Ｐゴシック" charset="0"/>
              <a:cs typeface="ＭＳ Ｐゴシック" charset="0"/>
            </a:endParaRPr>
          </a:p>
        </p:txBody>
      </p:sp>
    </p:spTree>
    <p:extLst>
      <p:ext uri="{BB962C8B-B14F-4D97-AF65-F5344CB8AC3E}">
        <p14:creationId xmlns:p14="http://schemas.microsoft.com/office/powerpoint/2010/main" val="23526410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solidFill>
                  <a:srgbClr val="000000"/>
                </a:solidFill>
              </a:rPr>
              <a:pPr eaLnBrk="1" hangingPunct="1"/>
              <a:t>8</a:t>
            </a:fld>
            <a:endParaRPr lang="en-US" sz="1200">
              <a:solidFill>
                <a:srgbClr val="000000"/>
              </a:solidFill>
            </a:endParaRPr>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dirty="0">
              <a:latin typeface="Arial" charset="0"/>
              <a:ea typeface="ＭＳ Ｐゴシック" charset="0"/>
              <a:cs typeface="ＭＳ Ｐゴシック" charset="0"/>
            </a:endParaRPr>
          </a:p>
        </p:txBody>
      </p:sp>
    </p:spTree>
    <p:extLst>
      <p:ext uri="{BB962C8B-B14F-4D97-AF65-F5344CB8AC3E}">
        <p14:creationId xmlns:p14="http://schemas.microsoft.com/office/powerpoint/2010/main" val="9596725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1600">
                <a:solidFill>
                  <a:schemeClr val="tx1"/>
                </a:solidFill>
                <a:latin typeface="Times New Roman" charset="0"/>
                <a:ea typeface="ＭＳ Ｐゴシック" charset="0"/>
                <a:cs typeface="ＭＳ Ｐゴシック" charset="0"/>
              </a:defRPr>
            </a:lvl1pPr>
            <a:lvl2pPr marL="37931725" indent="-37474525" eaLnBrk="0" hangingPunct="0">
              <a:defRPr sz="1600">
                <a:solidFill>
                  <a:schemeClr val="tx1"/>
                </a:solidFill>
                <a:latin typeface="Times New Roman" charset="0"/>
                <a:ea typeface="ＭＳ Ｐゴシック" charset="0"/>
              </a:defRPr>
            </a:lvl2pPr>
            <a:lvl3pPr eaLnBrk="0" hangingPunct="0">
              <a:defRPr sz="1600">
                <a:solidFill>
                  <a:schemeClr val="tx1"/>
                </a:solidFill>
                <a:latin typeface="Times New Roman" charset="0"/>
                <a:ea typeface="ＭＳ Ｐゴシック" charset="0"/>
              </a:defRPr>
            </a:lvl3pPr>
            <a:lvl4pPr eaLnBrk="0" hangingPunct="0">
              <a:defRPr sz="1600">
                <a:solidFill>
                  <a:schemeClr val="tx1"/>
                </a:solidFill>
                <a:latin typeface="Times New Roman" charset="0"/>
                <a:ea typeface="ＭＳ Ｐゴシック" charset="0"/>
              </a:defRPr>
            </a:lvl4pPr>
            <a:lvl5pPr eaLnBrk="0" hangingPunct="0">
              <a:defRPr sz="1600">
                <a:solidFill>
                  <a:schemeClr val="tx1"/>
                </a:solidFill>
                <a:latin typeface="Times New Roman" charset="0"/>
                <a:ea typeface="ＭＳ Ｐゴシック" charset="0"/>
              </a:defRPr>
            </a:lvl5pPr>
            <a:lvl6pPr marL="457200" eaLnBrk="0" fontAlgn="base" hangingPunct="0">
              <a:spcBef>
                <a:spcPct val="0"/>
              </a:spcBef>
              <a:spcAft>
                <a:spcPct val="0"/>
              </a:spcAft>
              <a:defRPr sz="1600">
                <a:solidFill>
                  <a:schemeClr val="tx1"/>
                </a:solidFill>
                <a:latin typeface="Times New Roman" charset="0"/>
                <a:ea typeface="ＭＳ Ｐゴシック" charset="0"/>
              </a:defRPr>
            </a:lvl6pPr>
            <a:lvl7pPr marL="914400" eaLnBrk="0" fontAlgn="base" hangingPunct="0">
              <a:spcBef>
                <a:spcPct val="0"/>
              </a:spcBef>
              <a:spcAft>
                <a:spcPct val="0"/>
              </a:spcAft>
              <a:defRPr sz="1600">
                <a:solidFill>
                  <a:schemeClr val="tx1"/>
                </a:solidFill>
                <a:latin typeface="Times New Roman" charset="0"/>
                <a:ea typeface="ＭＳ Ｐゴシック" charset="0"/>
              </a:defRPr>
            </a:lvl7pPr>
            <a:lvl8pPr marL="1371600" eaLnBrk="0" fontAlgn="base" hangingPunct="0">
              <a:spcBef>
                <a:spcPct val="0"/>
              </a:spcBef>
              <a:spcAft>
                <a:spcPct val="0"/>
              </a:spcAft>
              <a:defRPr sz="1600">
                <a:solidFill>
                  <a:schemeClr val="tx1"/>
                </a:solidFill>
                <a:latin typeface="Times New Roman" charset="0"/>
                <a:ea typeface="ＭＳ Ｐゴシック" charset="0"/>
              </a:defRPr>
            </a:lvl8pPr>
            <a:lvl9pPr marL="1828800" eaLnBrk="0" fontAlgn="base" hangingPunct="0">
              <a:spcBef>
                <a:spcPct val="0"/>
              </a:spcBef>
              <a:spcAft>
                <a:spcPct val="0"/>
              </a:spcAft>
              <a:defRPr sz="1600">
                <a:solidFill>
                  <a:schemeClr val="tx1"/>
                </a:solidFill>
                <a:latin typeface="Times New Roman" charset="0"/>
                <a:ea typeface="ＭＳ Ｐゴシック" charset="0"/>
              </a:defRPr>
            </a:lvl9pPr>
          </a:lstStyle>
          <a:p>
            <a:pPr eaLnBrk="1" hangingPunct="1"/>
            <a:fld id="{F794197A-909D-6248-B44E-761B541FFA90}" type="slidenum">
              <a:rPr lang="en-US" sz="1200"/>
              <a:pPr eaLnBrk="1" hangingPunct="1"/>
              <a:t>10</a:t>
            </a:fld>
            <a:endParaRPr lang="en-US" sz="1200"/>
          </a:p>
        </p:txBody>
      </p:sp>
      <p:sp>
        <p:nvSpPr>
          <p:cNvPr id="21507" name="Rectangle 2"/>
          <p:cNvSpPr>
            <a:spLocks noGrp="1" noRot="1" noChangeAspect="1" noChangeArrowheads="1"/>
          </p:cNvSpPr>
          <p:nvPr>
            <p:ph type="sldImg"/>
          </p:nvPr>
        </p:nvSpPr>
        <p:spPr>
          <a:xfrm>
            <a:off x="381000" y="685800"/>
            <a:ext cx="6096000" cy="3429000"/>
          </a:xfrm>
          <a:solidFill>
            <a:srgbClr val="FFFFFF"/>
          </a:solidFill>
          <a:ln/>
        </p:spPr>
      </p:sp>
      <p:sp>
        <p:nvSpPr>
          <p:cNvPr id="21508" name="Rectangle 3"/>
          <p:cNvSpPr>
            <a:spLocks noGrp="1" noChangeArrowheads="1"/>
          </p:cNvSpPr>
          <p:nvPr>
            <p:ph type="body" idx="1"/>
          </p:nvPr>
        </p:nvSpPr>
        <p:spPr>
          <a:solidFill>
            <a:srgbClr val="FFFFFF"/>
          </a:solidFill>
          <a:ln>
            <a:solidFill>
              <a:srgbClr val="000000"/>
            </a:solidFill>
          </a:ln>
          <a:extLst>
            <a:ext uri="{FAA26D3D-D897-4be2-8F04-BA451C77F1D7}">
              <ma14:placeholderFlag xmlns="" xmlns:ma14="http://schemas.microsoft.com/office/mac/drawingml/2011/main" val="1"/>
            </a:ext>
          </a:extLst>
        </p:spPr>
        <p:txBody>
          <a:bodyPr/>
          <a:lstStyle/>
          <a:p>
            <a:pPr eaLnBrk="1" hangingPunct="1"/>
            <a:r>
              <a:rPr lang="en-US" dirty="0">
                <a:ea typeface="ＭＳ Ｐゴシック" charset="0"/>
                <a:cs typeface="ＭＳ Ｐゴシック" charset="0"/>
              </a:rPr>
              <a:t>D</a:t>
            </a:r>
          </a:p>
        </p:txBody>
      </p:sp>
    </p:spTree>
    <p:extLst>
      <p:ext uri="{BB962C8B-B14F-4D97-AF65-F5344CB8AC3E}">
        <p14:creationId xmlns:p14="http://schemas.microsoft.com/office/powerpoint/2010/main" val="17735211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1600">
                <a:solidFill>
                  <a:schemeClr val="tx1"/>
                </a:solidFill>
                <a:latin typeface="Times New Roman" charset="0"/>
                <a:ea typeface="ＭＳ Ｐゴシック" charset="0"/>
                <a:cs typeface="ＭＳ Ｐゴシック" charset="0"/>
              </a:defRPr>
            </a:lvl1pPr>
            <a:lvl2pPr marL="37931725" indent="-37474525" eaLnBrk="0" hangingPunct="0">
              <a:defRPr sz="1600">
                <a:solidFill>
                  <a:schemeClr val="tx1"/>
                </a:solidFill>
                <a:latin typeface="Times New Roman" charset="0"/>
                <a:ea typeface="ＭＳ Ｐゴシック" charset="0"/>
              </a:defRPr>
            </a:lvl2pPr>
            <a:lvl3pPr eaLnBrk="0" hangingPunct="0">
              <a:defRPr sz="1600">
                <a:solidFill>
                  <a:schemeClr val="tx1"/>
                </a:solidFill>
                <a:latin typeface="Times New Roman" charset="0"/>
                <a:ea typeface="ＭＳ Ｐゴシック" charset="0"/>
              </a:defRPr>
            </a:lvl3pPr>
            <a:lvl4pPr eaLnBrk="0" hangingPunct="0">
              <a:defRPr sz="1600">
                <a:solidFill>
                  <a:schemeClr val="tx1"/>
                </a:solidFill>
                <a:latin typeface="Times New Roman" charset="0"/>
                <a:ea typeface="ＭＳ Ｐゴシック" charset="0"/>
              </a:defRPr>
            </a:lvl4pPr>
            <a:lvl5pPr eaLnBrk="0" hangingPunct="0">
              <a:defRPr sz="1600">
                <a:solidFill>
                  <a:schemeClr val="tx1"/>
                </a:solidFill>
                <a:latin typeface="Times New Roman" charset="0"/>
                <a:ea typeface="ＭＳ Ｐゴシック" charset="0"/>
              </a:defRPr>
            </a:lvl5pPr>
            <a:lvl6pPr marL="457200" eaLnBrk="0" fontAlgn="base" hangingPunct="0">
              <a:spcBef>
                <a:spcPct val="0"/>
              </a:spcBef>
              <a:spcAft>
                <a:spcPct val="0"/>
              </a:spcAft>
              <a:defRPr sz="1600">
                <a:solidFill>
                  <a:schemeClr val="tx1"/>
                </a:solidFill>
                <a:latin typeface="Times New Roman" charset="0"/>
                <a:ea typeface="ＭＳ Ｐゴシック" charset="0"/>
              </a:defRPr>
            </a:lvl6pPr>
            <a:lvl7pPr marL="914400" eaLnBrk="0" fontAlgn="base" hangingPunct="0">
              <a:spcBef>
                <a:spcPct val="0"/>
              </a:spcBef>
              <a:spcAft>
                <a:spcPct val="0"/>
              </a:spcAft>
              <a:defRPr sz="1600">
                <a:solidFill>
                  <a:schemeClr val="tx1"/>
                </a:solidFill>
                <a:latin typeface="Times New Roman" charset="0"/>
                <a:ea typeface="ＭＳ Ｐゴシック" charset="0"/>
              </a:defRPr>
            </a:lvl7pPr>
            <a:lvl8pPr marL="1371600" eaLnBrk="0" fontAlgn="base" hangingPunct="0">
              <a:spcBef>
                <a:spcPct val="0"/>
              </a:spcBef>
              <a:spcAft>
                <a:spcPct val="0"/>
              </a:spcAft>
              <a:defRPr sz="1600">
                <a:solidFill>
                  <a:schemeClr val="tx1"/>
                </a:solidFill>
                <a:latin typeface="Times New Roman" charset="0"/>
                <a:ea typeface="ＭＳ Ｐゴシック" charset="0"/>
              </a:defRPr>
            </a:lvl8pPr>
            <a:lvl9pPr marL="1828800" eaLnBrk="0" fontAlgn="base" hangingPunct="0">
              <a:spcBef>
                <a:spcPct val="0"/>
              </a:spcBef>
              <a:spcAft>
                <a:spcPct val="0"/>
              </a:spcAft>
              <a:defRPr sz="1600">
                <a:solidFill>
                  <a:schemeClr val="tx1"/>
                </a:solidFill>
                <a:latin typeface="Times New Roman" charset="0"/>
                <a:ea typeface="ＭＳ Ｐゴシック" charset="0"/>
              </a:defRPr>
            </a:lvl9pPr>
          </a:lstStyle>
          <a:p>
            <a:pPr eaLnBrk="1" hangingPunct="1"/>
            <a:fld id="{F794197A-909D-6248-B44E-761B541FFA90}" type="slidenum">
              <a:rPr lang="en-US" sz="1200"/>
              <a:pPr eaLnBrk="1" hangingPunct="1"/>
              <a:t>12</a:t>
            </a:fld>
            <a:endParaRPr lang="en-US" sz="1200"/>
          </a:p>
        </p:txBody>
      </p:sp>
      <p:sp>
        <p:nvSpPr>
          <p:cNvPr id="21507" name="Rectangle 2"/>
          <p:cNvSpPr>
            <a:spLocks noGrp="1" noRot="1" noChangeAspect="1" noChangeArrowheads="1"/>
          </p:cNvSpPr>
          <p:nvPr>
            <p:ph type="sldImg"/>
          </p:nvPr>
        </p:nvSpPr>
        <p:spPr>
          <a:xfrm>
            <a:off x="381000" y="685800"/>
            <a:ext cx="6096000" cy="3429000"/>
          </a:xfrm>
          <a:solidFill>
            <a:srgbClr val="FFFFFF"/>
          </a:solidFill>
          <a:ln/>
        </p:spPr>
      </p:sp>
      <p:sp>
        <p:nvSpPr>
          <p:cNvPr id="21508" name="Rectangle 3"/>
          <p:cNvSpPr>
            <a:spLocks noGrp="1" noChangeArrowheads="1"/>
          </p:cNvSpPr>
          <p:nvPr>
            <p:ph type="body" idx="1"/>
          </p:nvPr>
        </p:nvSpPr>
        <p:spPr>
          <a:solidFill>
            <a:srgbClr val="FFFFFF"/>
          </a:solidFill>
          <a:ln>
            <a:solidFill>
              <a:srgbClr val="000000"/>
            </a:solidFill>
          </a:ln>
          <a:extLst>
            <a:ext uri="{FAA26D3D-D897-4be2-8F04-BA451C77F1D7}">
              <ma14:placeholderFlag xmlns="" xmlns:ma14="http://schemas.microsoft.com/office/mac/drawingml/2011/main" val="1"/>
            </a:ext>
          </a:extLst>
        </p:spPr>
        <p:txBody>
          <a:bodyPr/>
          <a:lstStyle/>
          <a:p>
            <a:pPr eaLnBrk="1" hangingPunct="1"/>
            <a:r>
              <a:rPr lang="en-US" dirty="0">
                <a:ea typeface="ＭＳ Ｐゴシック" charset="0"/>
                <a:cs typeface="ＭＳ Ｐゴシック" charset="0"/>
              </a:rPr>
              <a:t>D</a:t>
            </a:r>
          </a:p>
        </p:txBody>
      </p:sp>
    </p:spTree>
    <p:extLst>
      <p:ext uri="{BB962C8B-B14F-4D97-AF65-F5344CB8AC3E}">
        <p14:creationId xmlns:p14="http://schemas.microsoft.com/office/powerpoint/2010/main" val="13835855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1600">
                <a:solidFill>
                  <a:schemeClr val="tx1"/>
                </a:solidFill>
                <a:latin typeface="Times New Roman" charset="0"/>
                <a:ea typeface="ＭＳ Ｐゴシック" charset="0"/>
                <a:cs typeface="ＭＳ Ｐゴシック" charset="0"/>
              </a:defRPr>
            </a:lvl1pPr>
            <a:lvl2pPr marL="37931725" indent="-37474525" eaLnBrk="0" hangingPunct="0">
              <a:defRPr sz="1600">
                <a:solidFill>
                  <a:schemeClr val="tx1"/>
                </a:solidFill>
                <a:latin typeface="Times New Roman" charset="0"/>
                <a:ea typeface="ＭＳ Ｐゴシック" charset="0"/>
              </a:defRPr>
            </a:lvl2pPr>
            <a:lvl3pPr eaLnBrk="0" hangingPunct="0">
              <a:defRPr sz="1600">
                <a:solidFill>
                  <a:schemeClr val="tx1"/>
                </a:solidFill>
                <a:latin typeface="Times New Roman" charset="0"/>
                <a:ea typeface="ＭＳ Ｐゴシック" charset="0"/>
              </a:defRPr>
            </a:lvl3pPr>
            <a:lvl4pPr eaLnBrk="0" hangingPunct="0">
              <a:defRPr sz="1600">
                <a:solidFill>
                  <a:schemeClr val="tx1"/>
                </a:solidFill>
                <a:latin typeface="Times New Roman" charset="0"/>
                <a:ea typeface="ＭＳ Ｐゴシック" charset="0"/>
              </a:defRPr>
            </a:lvl4pPr>
            <a:lvl5pPr eaLnBrk="0" hangingPunct="0">
              <a:defRPr sz="1600">
                <a:solidFill>
                  <a:schemeClr val="tx1"/>
                </a:solidFill>
                <a:latin typeface="Times New Roman" charset="0"/>
                <a:ea typeface="ＭＳ Ｐゴシック" charset="0"/>
              </a:defRPr>
            </a:lvl5pPr>
            <a:lvl6pPr marL="457200" eaLnBrk="0" fontAlgn="base" hangingPunct="0">
              <a:spcBef>
                <a:spcPct val="0"/>
              </a:spcBef>
              <a:spcAft>
                <a:spcPct val="0"/>
              </a:spcAft>
              <a:defRPr sz="1600">
                <a:solidFill>
                  <a:schemeClr val="tx1"/>
                </a:solidFill>
                <a:latin typeface="Times New Roman" charset="0"/>
                <a:ea typeface="ＭＳ Ｐゴシック" charset="0"/>
              </a:defRPr>
            </a:lvl6pPr>
            <a:lvl7pPr marL="914400" eaLnBrk="0" fontAlgn="base" hangingPunct="0">
              <a:spcBef>
                <a:spcPct val="0"/>
              </a:spcBef>
              <a:spcAft>
                <a:spcPct val="0"/>
              </a:spcAft>
              <a:defRPr sz="1600">
                <a:solidFill>
                  <a:schemeClr val="tx1"/>
                </a:solidFill>
                <a:latin typeface="Times New Roman" charset="0"/>
                <a:ea typeface="ＭＳ Ｐゴシック" charset="0"/>
              </a:defRPr>
            </a:lvl7pPr>
            <a:lvl8pPr marL="1371600" eaLnBrk="0" fontAlgn="base" hangingPunct="0">
              <a:spcBef>
                <a:spcPct val="0"/>
              </a:spcBef>
              <a:spcAft>
                <a:spcPct val="0"/>
              </a:spcAft>
              <a:defRPr sz="1600">
                <a:solidFill>
                  <a:schemeClr val="tx1"/>
                </a:solidFill>
                <a:latin typeface="Times New Roman" charset="0"/>
                <a:ea typeface="ＭＳ Ｐゴシック" charset="0"/>
              </a:defRPr>
            </a:lvl8pPr>
            <a:lvl9pPr marL="1828800" eaLnBrk="0" fontAlgn="base" hangingPunct="0">
              <a:spcBef>
                <a:spcPct val="0"/>
              </a:spcBef>
              <a:spcAft>
                <a:spcPct val="0"/>
              </a:spcAft>
              <a:defRPr sz="1600">
                <a:solidFill>
                  <a:schemeClr val="tx1"/>
                </a:solidFill>
                <a:latin typeface="Times New Roman" charset="0"/>
                <a:ea typeface="ＭＳ Ｐゴシック" charset="0"/>
              </a:defRPr>
            </a:lvl9pPr>
          </a:lstStyle>
          <a:p>
            <a:pPr eaLnBrk="1" hangingPunct="1"/>
            <a:fld id="{F794197A-909D-6248-B44E-761B541FFA90}" type="slidenum">
              <a:rPr lang="en-US" sz="1200"/>
              <a:pPr eaLnBrk="1" hangingPunct="1"/>
              <a:t>14</a:t>
            </a:fld>
            <a:endParaRPr lang="en-US" sz="1200"/>
          </a:p>
        </p:txBody>
      </p:sp>
      <p:sp>
        <p:nvSpPr>
          <p:cNvPr id="21507" name="Rectangle 2"/>
          <p:cNvSpPr>
            <a:spLocks noGrp="1" noRot="1" noChangeAspect="1" noChangeArrowheads="1"/>
          </p:cNvSpPr>
          <p:nvPr>
            <p:ph type="sldImg"/>
          </p:nvPr>
        </p:nvSpPr>
        <p:spPr>
          <a:xfrm>
            <a:off x="381000" y="685800"/>
            <a:ext cx="6096000" cy="3429000"/>
          </a:xfrm>
          <a:solidFill>
            <a:srgbClr val="FFFFFF"/>
          </a:solidFill>
          <a:ln/>
        </p:spPr>
      </p:sp>
      <p:sp>
        <p:nvSpPr>
          <p:cNvPr id="21508" name="Rectangle 3"/>
          <p:cNvSpPr>
            <a:spLocks noGrp="1" noChangeArrowheads="1"/>
          </p:cNvSpPr>
          <p:nvPr>
            <p:ph type="body" idx="1"/>
          </p:nvPr>
        </p:nvSpPr>
        <p:spPr>
          <a:solidFill>
            <a:srgbClr val="FFFFFF"/>
          </a:solidFill>
          <a:ln>
            <a:solidFill>
              <a:srgbClr val="000000"/>
            </a:solidFill>
          </a:ln>
          <a:extLst>
            <a:ext uri="{FAA26D3D-D897-4be2-8F04-BA451C77F1D7}">
              <ma14:placeholderFlag xmlns="" xmlns:ma14="http://schemas.microsoft.com/office/mac/drawingml/2011/main" val="1"/>
            </a:ext>
          </a:extLst>
        </p:spPr>
        <p:txBody>
          <a:bodyPr/>
          <a:lstStyle/>
          <a:p>
            <a:pPr eaLnBrk="1" hangingPunct="1"/>
            <a:r>
              <a:rPr lang="en-US" dirty="0">
                <a:ea typeface="ＭＳ Ｐゴシック" charset="0"/>
                <a:cs typeface="ＭＳ Ｐゴシック" charset="0"/>
              </a:rPr>
              <a:t>D</a:t>
            </a:r>
          </a:p>
        </p:txBody>
      </p:sp>
    </p:spTree>
    <p:extLst>
      <p:ext uri="{BB962C8B-B14F-4D97-AF65-F5344CB8AC3E}">
        <p14:creationId xmlns:p14="http://schemas.microsoft.com/office/powerpoint/2010/main" val="1463555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1600">
                <a:solidFill>
                  <a:schemeClr val="tx1"/>
                </a:solidFill>
                <a:latin typeface="Times New Roman" charset="0"/>
                <a:ea typeface="ＭＳ Ｐゴシック" charset="0"/>
                <a:cs typeface="ＭＳ Ｐゴシック" charset="0"/>
              </a:defRPr>
            </a:lvl1pPr>
            <a:lvl2pPr marL="37931725" indent="-37474525" eaLnBrk="0" hangingPunct="0">
              <a:defRPr sz="1600">
                <a:solidFill>
                  <a:schemeClr val="tx1"/>
                </a:solidFill>
                <a:latin typeface="Times New Roman" charset="0"/>
                <a:ea typeface="ＭＳ Ｐゴシック" charset="0"/>
              </a:defRPr>
            </a:lvl2pPr>
            <a:lvl3pPr eaLnBrk="0" hangingPunct="0">
              <a:defRPr sz="1600">
                <a:solidFill>
                  <a:schemeClr val="tx1"/>
                </a:solidFill>
                <a:latin typeface="Times New Roman" charset="0"/>
                <a:ea typeface="ＭＳ Ｐゴシック" charset="0"/>
              </a:defRPr>
            </a:lvl3pPr>
            <a:lvl4pPr eaLnBrk="0" hangingPunct="0">
              <a:defRPr sz="1600">
                <a:solidFill>
                  <a:schemeClr val="tx1"/>
                </a:solidFill>
                <a:latin typeface="Times New Roman" charset="0"/>
                <a:ea typeface="ＭＳ Ｐゴシック" charset="0"/>
              </a:defRPr>
            </a:lvl4pPr>
            <a:lvl5pPr eaLnBrk="0" hangingPunct="0">
              <a:defRPr sz="1600">
                <a:solidFill>
                  <a:schemeClr val="tx1"/>
                </a:solidFill>
                <a:latin typeface="Times New Roman" charset="0"/>
                <a:ea typeface="ＭＳ Ｐゴシック" charset="0"/>
              </a:defRPr>
            </a:lvl5pPr>
            <a:lvl6pPr marL="457200" eaLnBrk="0" fontAlgn="base" hangingPunct="0">
              <a:spcBef>
                <a:spcPct val="0"/>
              </a:spcBef>
              <a:spcAft>
                <a:spcPct val="0"/>
              </a:spcAft>
              <a:defRPr sz="1600">
                <a:solidFill>
                  <a:schemeClr val="tx1"/>
                </a:solidFill>
                <a:latin typeface="Times New Roman" charset="0"/>
                <a:ea typeface="ＭＳ Ｐゴシック" charset="0"/>
              </a:defRPr>
            </a:lvl6pPr>
            <a:lvl7pPr marL="914400" eaLnBrk="0" fontAlgn="base" hangingPunct="0">
              <a:spcBef>
                <a:spcPct val="0"/>
              </a:spcBef>
              <a:spcAft>
                <a:spcPct val="0"/>
              </a:spcAft>
              <a:defRPr sz="1600">
                <a:solidFill>
                  <a:schemeClr val="tx1"/>
                </a:solidFill>
                <a:latin typeface="Times New Roman" charset="0"/>
                <a:ea typeface="ＭＳ Ｐゴシック" charset="0"/>
              </a:defRPr>
            </a:lvl7pPr>
            <a:lvl8pPr marL="1371600" eaLnBrk="0" fontAlgn="base" hangingPunct="0">
              <a:spcBef>
                <a:spcPct val="0"/>
              </a:spcBef>
              <a:spcAft>
                <a:spcPct val="0"/>
              </a:spcAft>
              <a:defRPr sz="1600">
                <a:solidFill>
                  <a:schemeClr val="tx1"/>
                </a:solidFill>
                <a:latin typeface="Times New Roman" charset="0"/>
                <a:ea typeface="ＭＳ Ｐゴシック" charset="0"/>
              </a:defRPr>
            </a:lvl8pPr>
            <a:lvl9pPr marL="1828800" eaLnBrk="0" fontAlgn="base" hangingPunct="0">
              <a:spcBef>
                <a:spcPct val="0"/>
              </a:spcBef>
              <a:spcAft>
                <a:spcPct val="0"/>
              </a:spcAft>
              <a:defRPr sz="1600">
                <a:solidFill>
                  <a:schemeClr val="tx1"/>
                </a:solidFill>
                <a:latin typeface="Times New Roman" charset="0"/>
                <a:ea typeface="ＭＳ Ｐゴシック" charset="0"/>
              </a:defRPr>
            </a:lvl9pPr>
          </a:lstStyle>
          <a:p>
            <a:pPr eaLnBrk="1" hangingPunct="1"/>
            <a:fld id="{F794197A-909D-6248-B44E-761B541FFA90}" type="slidenum">
              <a:rPr lang="en-US" sz="1200"/>
              <a:pPr eaLnBrk="1" hangingPunct="1"/>
              <a:t>15</a:t>
            </a:fld>
            <a:endParaRPr lang="en-US" sz="1200"/>
          </a:p>
        </p:txBody>
      </p:sp>
      <p:sp>
        <p:nvSpPr>
          <p:cNvPr id="21507" name="Rectangle 2"/>
          <p:cNvSpPr>
            <a:spLocks noGrp="1" noRot="1" noChangeAspect="1" noChangeArrowheads="1"/>
          </p:cNvSpPr>
          <p:nvPr>
            <p:ph type="sldImg"/>
          </p:nvPr>
        </p:nvSpPr>
        <p:spPr>
          <a:xfrm>
            <a:off x="381000" y="685800"/>
            <a:ext cx="6096000" cy="3429000"/>
          </a:xfrm>
          <a:solidFill>
            <a:srgbClr val="FFFFFF"/>
          </a:solidFill>
          <a:ln/>
        </p:spPr>
      </p:sp>
      <p:sp>
        <p:nvSpPr>
          <p:cNvPr id="21508" name="Rectangle 3"/>
          <p:cNvSpPr>
            <a:spLocks noGrp="1" noChangeArrowheads="1"/>
          </p:cNvSpPr>
          <p:nvPr>
            <p:ph type="body" idx="1"/>
          </p:nvPr>
        </p:nvSpPr>
        <p:spPr>
          <a:solidFill>
            <a:srgbClr val="FFFFFF"/>
          </a:solidFill>
          <a:ln>
            <a:solidFill>
              <a:srgbClr val="000000"/>
            </a:solidFill>
          </a:ln>
          <a:extLst>
            <a:ext uri="{FAA26D3D-D897-4be2-8F04-BA451C77F1D7}">
              <ma14:placeholderFlag xmlns="" xmlns:ma14="http://schemas.microsoft.com/office/mac/drawingml/2011/main" val="1"/>
            </a:ext>
          </a:extLst>
        </p:spPr>
        <p:txBody>
          <a:bodyPr/>
          <a:lstStyle/>
          <a:p>
            <a:pPr eaLnBrk="1" hangingPunct="1"/>
            <a:r>
              <a:rPr lang="en-US" dirty="0">
                <a:ea typeface="ＭＳ Ｐゴシック" charset="0"/>
                <a:cs typeface="ＭＳ Ｐゴシック" charset="0"/>
              </a:rPr>
              <a:t>D</a:t>
            </a:r>
          </a:p>
        </p:txBody>
      </p:sp>
    </p:spTree>
    <p:extLst>
      <p:ext uri="{BB962C8B-B14F-4D97-AF65-F5344CB8AC3E}">
        <p14:creationId xmlns:p14="http://schemas.microsoft.com/office/powerpoint/2010/main" val="41258006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1600">
                <a:solidFill>
                  <a:schemeClr val="tx1"/>
                </a:solidFill>
                <a:latin typeface="Times New Roman" charset="0"/>
                <a:ea typeface="ＭＳ Ｐゴシック" charset="0"/>
                <a:cs typeface="ＭＳ Ｐゴシック" charset="0"/>
              </a:defRPr>
            </a:lvl1pPr>
            <a:lvl2pPr marL="37931725" indent="-37474525" eaLnBrk="0" hangingPunct="0">
              <a:defRPr sz="1600">
                <a:solidFill>
                  <a:schemeClr val="tx1"/>
                </a:solidFill>
                <a:latin typeface="Times New Roman" charset="0"/>
                <a:ea typeface="ＭＳ Ｐゴシック" charset="0"/>
              </a:defRPr>
            </a:lvl2pPr>
            <a:lvl3pPr eaLnBrk="0" hangingPunct="0">
              <a:defRPr sz="1600">
                <a:solidFill>
                  <a:schemeClr val="tx1"/>
                </a:solidFill>
                <a:latin typeface="Times New Roman" charset="0"/>
                <a:ea typeface="ＭＳ Ｐゴシック" charset="0"/>
              </a:defRPr>
            </a:lvl3pPr>
            <a:lvl4pPr eaLnBrk="0" hangingPunct="0">
              <a:defRPr sz="1600">
                <a:solidFill>
                  <a:schemeClr val="tx1"/>
                </a:solidFill>
                <a:latin typeface="Times New Roman" charset="0"/>
                <a:ea typeface="ＭＳ Ｐゴシック" charset="0"/>
              </a:defRPr>
            </a:lvl4pPr>
            <a:lvl5pPr eaLnBrk="0" hangingPunct="0">
              <a:defRPr sz="1600">
                <a:solidFill>
                  <a:schemeClr val="tx1"/>
                </a:solidFill>
                <a:latin typeface="Times New Roman" charset="0"/>
                <a:ea typeface="ＭＳ Ｐゴシック" charset="0"/>
              </a:defRPr>
            </a:lvl5pPr>
            <a:lvl6pPr marL="457200" eaLnBrk="0" fontAlgn="base" hangingPunct="0">
              <a:spcBef>
                <a:spcPct val="0"/>
              </a:spcBef>
              <a:spcAft>
                <a:spcPct val="0"/>
              </a:spcAft>
              <a:defRPr sz="1600">
                <a:solidFill>
                  <a:schemeClr val="tx1"/>
                </a:solidFill>
                <a:latin typeface="Times New Roman" charset="0"/>
                <a:ea typeface="ＭＳ Ｐゴシック" charset="0"/>
              </a:defRPr>
            </a:lvl6pPr>
            <a:lvl7pPr marL="914400" eaLnBrk="0" fontAlgn="base" hangingPunct="0">
              <a:spcBef>
                <a:spcPct val="0"/>
              </a:spcBef>
              <a:spcAft>
                <a:spcPct val="0"/>
              </a:spcAft>
              <a:defRPr sz="1600">
                <a:solidFill>
                  <a:schemeClr val="tx1"/>
                </a:solidFill>
                <a:latin typeface="Times New Roman" charset="0"/>
                <a:ea typeface="ＭＳ Ｐゴシック" charset="0"/>
              </a:defRPr>
            </a:lvl7pPr>
            <a:lvl8pPr marL="1371600" eaLnBrk="0" fontAlgn="base" hangingPunct="0">
              <a:spcBef>
                <a:spcPct val="0"/>
              </a:spcBef>
              <a:spcAft>
                <a:spcPct val="0"/>
              </a:spcAft>
              <a:defRPr sz="1600">
                <a:solidFill>
                  <a:schemeClr val="tx1"/>
                </a:solidFill>
                <a:latin typeface="Times New Roman" charset="0"/>
                <a:ea typeface="ＭＳ Ｐゴシック" charset="0"/>
              </a:defRPr>
            </a:lvl8pPr>
            <a:lvl9pPr marL="1828800" eaLnBrk="0" fontAlgn="base" hangingPunct="0">
              <a:spcBef>
                <a:spcPct val="0"/>
              </a:spcBef>
              <a:spcAft>
                <a:spcPct val="0"/>
              </a:spcAft>
              <a:defRPr sz="1600">
                <a:solidFill>
                  <a:schemeClr val="tx1"/>
                </a:solidFill>
                <a:latin typeface="Times New Roman" charset="0"/>
                <a:ea typeface="ＭＳ Ｐゴシック" charset="0"/>
              </a:defRPr>
            </a:lvl9pPr>
          </a:lstStyle>
          <a:p>
            <a:pPr eaLnBrk="1" hangingPunct="1"/>
            <a:fld id="{F794197A-909D-6248-B44E-761B541FFA90}" type="slidenum">
              <a:rPr lang="en-US" sz="1200"/>
              <a:pPr eaLnBrk="1" hangingPunct="1"/>
              <a:t>17</a:t>
            </a:fld>
            <a:endParaRPr lang="en-US" sz="1200"/>
          </a:p>
        </p:txBody>
      </p:sp>
      <p:sp>
        <p:nvSpPr>
          <p:cNvPr id="21507" name="Rectangle 2"/>
          <p:cNvSpPr>
            <a:spLocks noGrp="1" noRot="1" noChangeAspect="1" noChangeArrowheads="1"/>
          </p:cNvSpPr>
          <p:nvPr>
            <p:ph type="sldImg"/>
          </p:nvPr>
        </p:nvSpPr>
        <p:spPr>
          <a:xfrm>
            <a:off x="381000" y="685800"/>
            <a:ext cx="6096000" cy="3429000"/>
          </a:xfrm>
          <a:solidFill>
            <a:srgbClr val="FFFFFF"/>
          </a:solidFill>
          <a:ln/>
        </p:spPr>
      </p:sp>
      <p:sp>
        <p:nvSpPr>
          <p:cNvPr id="21508" name="Rectangle 3"/>
          <p:cNvSpPr>
            <a:spLocks noGrp="1" noChangeArrowheads="1"/>
          </p:cNvSpPr>
          <p:nvPr>
            <p:ph type="body" idx="1"/>
          </p:nvPr>
        </p:nvSpPr>
        <p:spPr>
          <a:solidFill>
            <a:srgbClr val="FFFFFF"/>
          </a:solidFill>
          <a:ln>
            <a:solidFill>
              <a:srgbClr val="000000"/>
            </a:solidFill>
          </a:ln>
          <a:extLst>
            <a:ext uri="{FAA26D3D-D897-4be2-8F04-BA451C77F1D7}">
              <ma14:placeholderFlag xmlns="" xmlns:ma14="http://schemas.microsoft.com/office/mac/drawingml/2011/main" val="1"/>
            </a:ext>
          </a:extLst>
        </p:spPr>
        <p:txBody>
          <a:bodyPr/>
          <a:lstStyle/>
          <a:p>
            <a:pPr eaLnBrk="1" hangingPunct="1"/>
            <a:r>
              <a:rPr lang="en-US" dirty="0">
                <a:ea typeface="ＭＳ Ｐゴシック" charset="0"/>
                <a:cs typeface="ＭＳ Ｐゴシック" charset="0"/>
              </a:rPr>
              <a:t>D</a:t>
            </a:r>
          </a:p>
        </p:txBody>
      </p:sp>
    </p:spTree>
    <p:extLst>
      <p:ext uri="{BB962C8B-B14F-4D97-AF65-F5344CB8AC3E}">
        <p14:creationId xmlns:p14="http://schemas.microsoft.com/office/powerpoint/2010/main" val="38344191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097280" y="159603"/>
            <a:ext cx="10058400" cy="907196"/>
          </a:xfrm>
        </p:spPr>
        <p:txBody>
          <a:bodyPr/>
          <a:lstStyle>
            <a:lvl1pPr>
              <a:defRPr sz="4200" baseline="0">
                <a:solidFill>
                  <a:schemeClr val="tx1">
                    <a:lumMod val="65000"/>
                    <a:lumOff val="35000"/>
                  </a:schemeClr>
                </a:solidFill>
              </a:defRPr>
            </a:lvl1pPr>
          </a:lstStyle>
          <a:p>
            <a:r>
              <a:rPr lang="en-US" dirty="0"/>
              <a:t>Click to edit Master title style</a:t>
            </a:r>
          </a:p>
        </p:txBody>
      </p:sp>
      <p:sp>
        <p:nvSpPr>
          <p:cNvPr id="3" name="Content Placeholder 2"/>
          <p:cNvSpPr>
            <a:spLocks noGrp="1"/>
          </p:cNvSpPr>
          <p:nvPr>
            <p:ph idx="1"/>
          </p:nvPr>
        </p:nvSpPr>
        <p:spPr>
          <a:xfrm>
            <a:off x="1097285" y="1600200"/>
            <a:ext cx="10058401" cy="4572000"/>
          </a:xfrm>
        </p:spPr>
        <p:txBody>
          <a:bodyPr/>
          <a:lstStyle>
            <a:lvl1pPr marL="7938" indent="-7938">
              <a:buNone/>
              <a:tabLst/>
              <a:defRPr sz="2800" baseline="0">
                <a:solidFill>
                  <a:schemeClr val="tx1">
                    <a:lumMod val="65000"/>
                    <a:lumOff val="35000"/>
                  </a:schemeClr>
                </a:solidFill>
              </a:defRPr>
            </a:lvl1pPr>
            <a:lvl2pPr marL="404783" indent="-253982">
              <a:tabLst/>
              <a:defRPr sz="2400" baseline="0">
                <a:solidFill>
                  <a:schemeClr val="tx1">
                    <a:lumMod val="65000"/>
                    <a:lumOff val="35000"/>
                  </a:schemeClr>
                </a:solidFill>
              </a:defRPr>
            </a:lvl2pPr>
            <a:lvl3pPr marL="515899" indent="-228584">
              <a:tabLst/>
              <a:defRPr sz="2000" baseline="0">
                <a:solidFill>
                  <a:schemeClr val="tx1">
                    <a:lumMod val="65000"/>
                    <a:lumOff val="35000"/>
                  </a:schemeClr>
                </a:solidFill>
              </a:defRPr>
            </a:lvl3pPr>
            <a:lvl4pPr marL="690512" indent="-265093">
              <a:tabLst/>
              <a:defRPr sz="1600" baseline="0">
                <a:solidFill>
                  <a:schemeClr val="tx1">
                    <a:lumMod val="65000"/>
                    <a:lumOff val="35000"/>
                  </a:schemeClr>
                </a:solidFill>
              </a:defRPr>
            </a:lvl4pPr>
            <a:lvl5pPr marL="801628" indent="-239695">
              <a:tabLst/>
              <a:defRPr sz="1400" baseline="0">
                <a:solidFill>
                  <a:schemeClr val="tx1">
                    <a:lumMod val="65000"/>
                    <a:lumOff val="35000"/>
                  </a:schemeClr>
                </a:solidFill>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40CDC23-E565-C848-9AF6-12BD09C53D91}" type="datetimeFigureOut">
              <a:rPr lang="en-US" smtClean="0"/>
              <a:t>3/30/2024</a:t>
            </a:fld>
            <a:endParaRPr lang="en-US"/>
          </a:p>
        </p:txBody>
      </p:sp>
      <p:sp>
        <p:nvSpPr>
          <p:cNvPr id="5" name="Footer Placeholder 4"/>
          <p:cNvSpPr>
            <a:spLocks noGrp="1"/>
          </p:cNvSpPr>
          <p:nvPr>
            <p:ph type="ftr" sz="quarter" idx="11"/>
          </p:nvPr>
        </p:nvSpPr>
        <p:spPr>
          <a:xfrm>
            <a:off x="3686187" y="6705607"/>
            <a:ext cx="4822804" cy="119311"/>
          </a:xfrm>
        </p:spPr>
        <p:txBody>
          <a:bodyPr/>
          <a:lstStyle>
            <a:lvl1pPr>
              <a:defRPr sz="600">
                <a:solidFill>
                  <a:schemeClr val="tx1"/>
                </a:solidFill>
              </a:defRPr>
            </a:lvl1pPr>
          </a:lstStyle>
          <a:p>
            <a:r>
              <a:rPr lang="en-US" dirty="0"/>
              <a:t>Slides adapted from Jure </a:t>
            </a:r>
            <a:r>
              <a:rPr lang="en-US" dirty="0" err="1"/>
              <a:t>Leskovec</a:t>
            </a:r>
            <a:endParaRPr lang="en-US" sz="525" dirty="0"/>
          </a:p>
          <a:p>
            <a:endParaRPr lang="en-US" dirty="0"/>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138015552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097280" y="159603"/>
            <a:ext cx="10058400" cy="907196"/>
          </a:xfrm>
        </p:spPr>
        <p:txBody>
          <a:bodyPr/>
          <a:lstStyle>
            <a:lvl1pPr>
              <a:defRPr sz="4200" baseline="0"/>
            </a:lvl1pPr>
          </a:lstStyle>
          <a:p>
            <a:r>
              <a:rPr lang="en-US" dirty="0"/>
              <a:t>Click to edit Master title style</a:t>
            </a:r>
          </a:p>
        </p:txBody>
      </p:sp>
      <p:sp>
        <p:nvSpPr>
          <p:cNvPr id="3" name="Content Placeholder 2"/>
          <p:cNvSpPr>
            <a:spLocks noGrp="1"/>
          </p:cNvSpPr>
          <p:nvPr>
            <p:ph idx="1"/>
          </p:nvPr>
        </p:nvSpPr>
        <p:spPr>
          <a:xfrm>
            <a:off x="1097285" y="1600200"/>
            <a:ext cx="10058401" cy="4572000"/>
          </a:xfrm>
        </p:spPr>
        <p:txBody>
          <a:bodyPr/>
          <a:lstStyle>
            <a:lvl1pPr marL="7938" indent="-7938">
              <a:buNone/>
              <a:tabLst/>
              <a:defRPr sz="2800" baseline="0">
                <a:solidFill>
                  <a:schemeClr val="tx1">
                    <a:lumMod val="75000"/>
                    <a:lumOff val="25000"/>
                  </a:schemeClr>
                </a:solidFill>
              </a:defRPr>
            </a:lvl1pPr>
            <a:lvl2pPr marL="404783" indent="-253982">
              <a:tabLst/>
              <a:defRPr sz="2400" baseline="0">
                <a:solidFill>
                  <a:schemeClr val="tx1">
                    <a:lumMod val="75000"/>
                    <a:lumOff val="25000"/>
                  </a:schemeClr>
                </a:solidFill>
              </a:defRPr>
            </a:lvl2pPr>
            <a:lvl3pPr marL="515899" indent="-228584">
              <a:tabLst/>
              <a:defRPr sz="2000" baseline="0">
                <a:solidFill>
                  <a:schemeClr val="tx1">
                    <a:lumMod val="75000"/>
                    <a:lumOff val="25000"/>
                  </a:schemeClr>
                </a:solidFill>
              </a:defRPr>
            </a:lvl3pPr>
            <a:lvl4pPr marL="690512" indent="-265093">
              <a:tabLst/>
              <a:defRPr sz="1600" baseline="0">
                <a:solidFill>
                  <a:schemeClr val="tx1">
                    <a:lumMod val="75000"/>
                    <a:lumOff val="25000"/>
                  </a:schemeClr>
                </a:solidFill>
              </a:defRPr>
            </a:lvl4pPr>
            <a:lvl5pPr marL="801628" indent="-239695">
              <a:tabLst/>
              <a:defRPr sz="1400" baseline="0">
                <a:solidFill>
                  <a:schemeClr val="tx1">
                    <a:lumMod val="75000"/>
                    <a:lumOff val="25000"/>
                  </a:schemeClr>
                </a:solidFill>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40CDC23-E565-C848-9AF6-12BD09C53D91}" type="datetimeFigureOut">
              <a:rPr lang="en-US" smtClean="0"/>
              <a:t>3/30/2024</a:t>
            </a:fld>
            <a:endParaRPr lang="en-US"/>
          </a:p>
        </p:txBody>
      </p:sp>
      <p:sp>
        <p:nvSpPr>
          <p:cNvPr id="5" name="Footer Placeholder 4"/>
          <p:cNvSpPr>
            <a:spLocks noGrp="1"/>
          </p:cNvSpPr>
          <p:nvPr>
            <p:ph type="ftr" sz="quarter" idx="11"/>
          </p:nvPr>
        </p:nvSpPr>
        <p:spPr>
          <a:xfrm>
            <a:off x="3686187" y="6705607"/>
            <a:ext cx="4822804" cy="119311"/>
          </a:xfrm>
        </p:spPr>
        <p:txBody>
          <a:bodyPr/>
          <a:lstStyle>
            <a:lvl1pPr>
              <a:defRPr sz="600">
                <a:solidFill>
                  <a:schemeClr val="tx1"/>
                </a:solidFill>
              </a:defRPr>
            </a:lvl1pPr>
          </a:lstStyle>
          <a:p>
            <a:r>
              <a:rPr lang="en-US" dirty="0"/>
              <a:t>Slides adapted from Jure </a:t>
            </a:r>
            <a:r>
              <a:rPr lang="en-US" dirty="0" err="1"/>
              <a:t>Leskovec</a:t>
            </a:r>
            <a:endParaRPr lang="en-US" sz="525" dirty="0"/>
          </a:p>
          <a:p>
            <a:endParaRPr lang="en-US" dirty="0"/>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179825534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7"/>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43"/>
            <a:ext cx="4937760" cy="402335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40CDC23-E565-C848-9AF6-12BD09C53D91}" type="datetimeFigureOut">
              <a:rPr lang="en-US" smtClean="0"/>
              <a:t>3/30/2024</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33139323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7"/>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6"/>
            <a:ext cx="4937760" cy="736283"/>
          </a:xfrm>
        </p:spPr>
        <p:txBody>
          <a:bodyPr lIns="91440" rIns="91440" anchor="ctr">
            <a:normAutofit/>
          </a:bodyPr>
          <a:lstStyle>
            <a:lvl1pPr marL="0" indent="0">
              <a:buNone/>
              <a:defRPr sz="1500" b="0" cap="all" baseline="0">
                <a:solidFill>
                  <a:schemeClr val="tx2"/>
                </a:solidFill>
              </a:defRPr>
            </a:lvl1pPr>
            <a:lvl2pPr marL="342874" indent="0">
              <a:buNone/>
              <a:defRPr sz="1500" b="1"/>
            </a:lvl2pPr>
            <a:lvl3pPr marL="685750" indent="0">
              <a:buNone/>
              <a:defRPr sz="1351" b="1"/>
            </a:lvl3pPr>
            <a:lvl4pPr marL="1028624" indent="0">
              <a:buNone/>
              <a:defRPr sz="1200" b="1"/>
            </a:lvl4pPr>
            <a:lvl5pPr marL="1371498" indent="0">
              <a:buNone/>
              <a:defRPr sz="1200" b="1"/>
            </a:lvl5pPr>
            <a:lvl6pPr marL="1714372" indent="0">
              <a:buNone/>
              <a:defRPr sz="1200" b="1"/>
            </a:lvl6pPr>
            <a:lvl7pPr marL="2057246" indent="0">
              <a:buNone/>
              <a:defRPr sz="1200" b="1"/>
            </a:lvl7pPr>
            <a:lvl8pPr marL="2400120" indent="0">
              <a:buNone/>
              <a:defRPr sz="1200" b="1"/>
            </a:lvl8pPr>
            <a:lvl9pPr marL="2742994" indent="0">
              <a:buNone/>
              <a:defRPr sz="1200" b="1"/>
            </a:lvl9pPr>
          </a:lstStyle>
          <a:p>
            <a:pPr lvl="0"/>
            <a:r>
              <a:rPr lang="en-US"/>
              <a:t>Click to edit Master text styles</a:t>
            </a:r>
          </a:p>
        </p:txBody>
      </p:sp>
      <p:sp>
        <p:nvSpPr>
          <p:cNvPr id="4" name="Content Placeholder 3"/>
          <p:cNvSpPr>
            <a:spLocks noGrp="1"/>
          </p:cNvSpPr>
          <p:nvPr>
            <p:ph sz="half" idx="2"/>
          </p:nvPr>
        </p:nvSpPr>
        <p:spPr>
          <a:xfrm>
            <a:off x="1097280" y="2582335"/>
            <a:ext cx="493776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6"/>
            <a:ext cx="4937760" cy="736283"/>
          </a:xfrm>
        </p:spPr>
        <p:txBody>
          <a:bodyPr lIns="91440" rIns="91440" anchor="ctr">
            <a:normAutofit/>
          </a:bodyPr>
          <a:lstStyle>
            <a:lvl1pPr marL="0" indent="0">
              <a:buNone/>
              <a:defRPr sz="1500" b="0" cap="all" baseline="0">
                <a:solidFill>
                  <a:schemeClr val="tx2"/>
                </a:solidFill>
              </a:defRPr>
            </a:lvl1pPr>
            <a:lvl2pPr marL="342874" indent="0">
              <a:buNone/>
              <a:defRPr sz="1500" b="1"/>
            </a:lvl2pPr>
            <a:lvl3pPr marL="685750" indent="0">
              <a:buNone/>
              <a:defRPr sz="1351" b="1"/>
            </a:lvl3pPr>
            <a:lvl4pPr marL="1028624" indent="0">
              <a:buNone/>
              <a:defRPr sz="1200" b="1"/>
            </a:lvl4pPr>
            <a:lvl5pPr marL="1371498" indent="0">
              <a:buNone/>
              <a:defRPr sz="1200" b="1"/>
            </a:lvl5pPr>
            <a:lvl6pPr marL="1714372" indent="0">
              <a:buNone/>
              <a:defRPr sz="1200" b="1"/>
            </a:lvl6pPr>
            <a:lvl7pPr marL="2057246" indent="0">
              <a:buNone/>
              <a:defRPr sz="1200" b="1"/>
            </a:lvl7pPr>
            <a:lvl8pPr marL="2400120" indent="0">
              <a:buNone/>
              <a:defRPr sz="1200" b="1"/>
            </a:lvl8pPr>
            <a:lvl9pPr marL="2742994" indent="0">
              <a:buNone/>
              <a:defRPr sz="1200" b="1"/>
            </a:lvl9pPr>
          </a:lstStyle>
          <a:p>
            <a:pPr lvl="0"/>
            <a:r>
              <a:rPr lang="en-US"/>
              <a:t>Click to edit Master text styles</a:t>
            </a:r>
          </a:p>
        </p:txBody>
      </p:sp>
      <p:sp>
        <p:nvSpPr>
          <p:cNvPr id="6" name="Content Placeholder 5"/>
          <p:cNvSpPr>
            <a:spLocks noGrp="1"/>
          </p:cNvSpPr>
          <p:nvPr>
            <p:ph sz="quarter" idx="4"/>
          </p:nvPr>
        </p:nvSpPr>
        <p:spPr>
          <a:xfrm>
            <a:off x="6217920" y="2582335"/>
            <a:ext cx="493776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40CDC23-E565-C848-9AF6-12BD09C53D91}" type="datetimeFigureOut">
              <a:rPr lang="en-US" smtClean="0"/>
              <a:t>3/30/2024</a:t>
            </a:fld>
            <a:endParaRPr lang="en-US"/>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11842236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06400" y="1671641"/>
            <a:ext cx="5386917" cy="639763"/>
          </a:xfrm>
        </p:spPr>
        <p:txBody>
          <a:bodyPr anchor="b"/>
          <a:lstStyle>
            <a:lvl1pPr marL="0" indent="0">
              <a:buNone/>
              <a:defRPr sz="2400" b="1"/>
            </a:lvl1pPr>
            <a:lvl2pPr marL="457167" indent="0">
              <a:buNone/>
              <a:defRPr sz="2000" b="1"/>
            </a:lvl2pPr>
            <a:lvl3pPr marL="914333" indent="0">
              <a:buNone/>
              <a:defRPr sz="1800" b="1"/>
            </a:lvl3pPr>
            <a:lvl4pPr marL="1371498" indent="0">
              <a:buNone/>
              <a:defRPr sz="1600" b="1"/>
            </a:lvl4pPr>
            <a:lvl5pPr marL="1828664" indent="0">
              <a:buNone/>
              <a:defRPr sz="1600" b="1"/>
            </a:lvl5pPr>
            <a:lvl6pPr marL="2285830" indent="0">
              <a:buNone/>
              <a:defRPr sz="1600" b="1"/>
            </a:lvl6pPr>
            <a:lvl7pPr marL="2742994" indent="0">
              <a:buNone/>
              <a:defRPr sz="1600" b="1"/>
            </a:lvl7pPr>
            <a:lvl8pPr marL="3200160" indent="0">
              <a:buNone/>
              <a:defRPr sz="1600" b="1"/>
            </a:lvl8pPr>
            <a:lvl9pPr marL="3657327" indent="0">
              <a:buNone/>
              <a:defRPr sz="1600" b="1"/>
            </a:lvl9pPr>
          </a:lstStyle>
          <a:p>
            <a:pPr lvl="0"/>
            <a:r>
              <a:rPr lang="en-US"/>
              <a:t>Click to edit Master text styles</a:t>
            </a:r>
          </a:p>
        </p:txBody>
      </p:sp>
      <p:sp>
        <p:nvSpPr>
          <p:cNvPr id="4" name="Content Placeholder 3"/>
          <p:cNvSpPr>
            <a:spLocks noGrp="1"/>
          </p:cNvSpPr>
          <p:nvPr>
            <p:ph sz="half" idx="2"/>
          </p:nvPr>
        </p:nvSpPr>
        <p:spPr>
          <a:xfrm>
            <a:off x="406400" y="2311400"/>
            <a:ext cx="5386917" cy="3962400"/>
          </a:xfrm>
        </p:spPr>
        <p:txBody>
          <a:bodyPr/>
          <a:lstStyle>
            <a:lvl1pPr>
              <a:defRPr sz="2400"/>
            </a:lvl1pPr>
            <a:lvl2pPr>
              <a:defRPr sz="20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173" y="1671641"/>
            <a:ext cx="5389033" cy="639763"/>
          </a:xfrm>
        </p:spPr>
        <p:txBody>
          <a:bodyPr anchor="b"/>
          <a:lstStyle>
            <a:lvl1pPr marL="0" indent="0">
              <a:buNone/>
              <a:defRPr sz="2400" b="1"/>
            </a:lvl1pPr>
            <a:lvl2pPr marL="457167" indent="0">
              <a:buNone/>
              <a:defRPr sz="2000" b="1"/>
            </a:lvl2pPr>
            <a:lvl3pPr marL="914333" indent="0">
              <a:buNone/>
              <a:defRPr sz="1800" b="1"/>
            </a:lvl3pPr>
            <a:lvl4pPr marL="1371498" indent="0">
              <a:buNone/>
              <a:defRPr sz="1600" b="1"/>
            </a:lvl4pPr>
            <a:lvl5pPr marL="1828664" indent="0">
              <a:buNone/>
              <a:defRPr sz="1600" b="1"/>
            </a:lvl5pPr>
            <a:lvl6pPr marL="2285830" indent="0">
              <a:buNone/>
              <a:defRPr sz="1600" b="1"/>
            </a:lvl6pPr>
            <a:lvl7pPr marL="2742994" indent="0">
              <a:buNone/>
              <a:defRPr sz="1600" b="1"/>
            </a:lvl7pPr>
            <a:lvl8pPr marL="3200160" indent="0">
              <a:buNone/>
              <a:defRPr sz="1600" b="1"/>
            </a:lvl8pPr>
            <a:lvl9pPr marL="3657327"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990173" y="2311400"/>
            <a:ext cx="5389033" cy="3962400"/>
          </a:xfrm>
        </p:spPr>
        <p:txBody>
          <a:bodyPr/>
          <a:lstStyle>
            <a:lvl1pPr>
              <a:defRPr sz="2400"/>
            </a:lvl1pPr>
            <a:lvl2pPr>
              <a:defRPr sz="20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5"/>
          <p:cNvSpPr>
            <a:spLocks noGrp="1" noChangeArrowheads="1"/>
          </p:cNvSpPr>
          <p:nvPr>
            <p:ph type="dt" sz="half" idx="10"/>
          </p:nvPr>
        </p:nvSpPr>
        <p:spPr>
          <a:xfrm>
            <a:off x="8331200" y="6273800"/>
            <a:ext cx="2641600" cy="457200"/>
          </a:xfrm>
          <a:ln/>
        </p:spPr>
        <p:txBody>
          <a:bodyPr/>
          <a:lstStyle>
            <a:lvl1pPr>
              <a:defRPr/>
            </a:lvl1pPr>
          </a:lstStyle>
          <a:p>
            <a:pPr>
              <a:defRPr/>
            </a:pPr>
            <a:endParaRPr lang="en-US"/>
          </a:p>
        </p:txBody>
      </p:sp>
      <p:sp>
        <p:nvSpPr>
          <p:cNvPr id="8" name="Rectangle 6"/>
          <p:cNvSpPr>
            <a:spLocks noGrp="1" noChangeArrowheads="1"/>
          </p:cNvSpPr>
          <p:nvPr>
            <p:ph type="ftr" sz="quarter" idx="11"/>
          </p:nvPr>
        </p:nvSpPr>
        <p:spPr>
          <a:xfrm>
            <a:off x="3759200" y="6273800"/>
            <a:ext cx="3860800" cy="457200"/>
          </a:xfrm>
          <a:ln/>
        </p:spPr>
        <p:txBody>
          <a:bodyPr/>
          <a:lstStyle>
            <a:lvl1pPr>
              <a:defRPr/>
            </a:lvl1pPr>
          </a:lstStyle>
          <a:p>
            <a:pPr>
              <a:defRPr/>
            </a:pPr>
            <a:endParaRPr lang="en-US"/>
          </a:p>
        </p:txBody>
      </p:sp>
      <p:sp>
        <p:nvSpPr>
          <p:cNvPr id="9" name="Rectangle 7"/>
          <p:cNvSpPr>
            <a:spLocks noGrp="1" noChangeArrowheads="1"/>
          </p:cNvSpPr>
          <p:nvPr>
            <p:ph type="sldNum" sz="quarter" idx="12"/>
          </p:nvPr>
        </p:nvSpPr>
        <p:spPr>
          <a:ln/>
        </p:spPr>
        <p:txBody>
          <a:bodyPr/>
          <a:lstStyle>
            <a:lvl1pPr>
              <a:defRPr/>
            </a:lvl1pPr>
          </a:lstStyle>
          <a:p>
            <a:fld id="{231C68C3-6089-F349-9232-42643877B0CF}" type="slidenum">
              <a:rPr lang="en-US"/>
              <a:pPr/>
              <a:t>‹#›</a:t>
            </a:fld>
            <a:endParaRPr lang="en-US"/>
          </a:p>
        </p:txBody>
      </p:sp>
      <p:sp>
        <p:nvSpPr>
          <p:cNvPr id="10" name="Rectangle 2"/>
          <p:cNvSpPr>
            <a:spLocks noChangeArrowheads="1"/>
          </p:cNvSpPr>
          <p:nvPr userDrawn="1"/>
        </p:nvSpPr>
        <p:spPr bwMode="auto">
          <a:xfrm rot="5400000">
            <a:off x="-3398521" y="3398527"/>
            <a:ext cx="6858001" cy="60959"/>
          </a:xfrm>
          <a:prstGeom prst="rect">
            <a:avLst/>
          </a:prstGeom>
          <a:solidFill>
            <a:srgbClr val="A40508"/>
          </a:solidFill>
          <a:ln w="9525">
            <a:solidFill>
              <a:srgbClr val="A4001D"/>
            </a:solidFill>
            <a:miter lim="800000"/>
            <a:headEnd/>
            <a:tailEnd/>
          </a:ln>
          <a:effectLst/>
        </p:spPr>
        <p:txBody>
          <a:bodyPr wrap="none" anchor="ctr"/>
          <a:lstStyle/>
          <a:p>
            <a:pPr algn="ctr">
              <a:defRPr/>
            </a:pPr>
            <a:endParaRPr lang="en-US" sz="1800">
              <a:solidFill>
                <a:srgbClr val="A50021"/>
              </a:solidFill>
              <a:ea typeface="+mn-ea"/>
              <a:cs typeface="+mn-cs"/>
            </a:endParaRPr>
          </a:p>
        </p:txBody>
      </p:sp>
      <p:sp>
        <p:nvSpPr>
          <p:cNvPr id="11" name="Title 1"/>
          <p:cNvSpPr>
            <a:spLocks noGrp="1"/>
          </p:cNvSpPr>
          <p:nvPr>
            <p:ph type="title"/>
          </p:nvPr>
        </p:nvSpPr>
        <p:spPr>
          <a:xfrm>
            <a:off x="1828800" y="508000"/>
            <a:ext cx="9956800" cy="990600"/>
          </a:xfrm>
        </p:spPr>
        <p:txBody>
          <a:bodyPr/>
          <a:lstStyle/>
          <a:p>
            <a:r>
              <a:rPr lang="en-US"/>
              <a:t>Click to edit Master title style</a:t>
            </a:r>
            <a:endParaRPr lang="en-US" dirty="0"/>
          </a:p>
        </p:txBody>
      </p:sp>
    </p:spTree>
    <p:extLst>
      <p:ext uri="{BB962C8B-B14F-4D97-AF65-F5344CB8AC3E}">
        <p14:creationId xmlns:p14="http://schemas.microsoft.com/office/powerpoint/2010/main" val="13612628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23"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27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613655" y="731520"/>
            <a:ext cx="6679191" cy="5257800"/>
          </a:xfrm>
        </p:spPr>
        <p:txBody>
          <a:bodyPr/>
          <a:lstStyle>
            <a:lvl1pPr>
              <a:defRPr sz="3200" baseline="0">
                <a:solidFill>
                  <a:schemeClr val="accent2"/>
                </a:solidFill>
              </a:defRPr>
            </a:lvl1pPr>
            <a:lvl2pPr>
              <a:defRPr sz="2800" baseline="0">
                <a:solidFill>
                  <a:schemeClr val="accent2"/>
                </a:solidFill>
              </a:defRPr>
            </a:lvl2pPr>
            <a:lvl3pPr>
              <a:defRPr sz="2400" baseline="0">
                <a:solidFill>
                  <a:schemeClr val="accent2"/>
                </a:solidFill>
              </a:defRPr>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457200" y="2926083"/>
            <a:ext cx="3200400" cy="3379124"/>
          </a:xfrm>
        </p:spPr>
        <p:txBody>
          <a:bodyPr lIns="91440" rIns="91440">
            <a:normAutofit/>
          </a:bodyPr>
          <a:lstStyle>
            <a:lvl1pPr marL="0" indent="0">
              <a:buNone/>
              <a:defRPr sz="1125">
                <a:solidFill>
                  <a:srgbClr val="FFFFFF"/>
                </a:solidFill>
              </a:defRPr>
            </a:lvl1pPr>
            <a:lvl2pPr marL="342874" indent="0">
              <a:buNone/>
              <a:defRPr sz="900"/>
            </a:lvl2pPr>
            <a:lvl3pPr marL="685750" indent="0">
              <a:buNone/>
              <a:defRPr sz="751"/>
            </a:lvl3pPr>
            <a:lvl4pPr marL="1028624" indent="0">
              <a:buNone/>
              <a:defRPr sz="675"/>
            </a:lvl4pPr>
            <a:lvl5pPr marL="1371498" indent="0">
              <a:buNone/>
              <a:defRPr sz="675"/>
            </a:lvl5pPr>
            <a:lvl6pPr marL="1714372" indent="0">
              <a:buNone/>
              <a:defRPr sz="675"/>
            </a:lvl6pPr>
            <a:lvl7pPr marL="2057246" indent="0">
              <a:buNone/>
              <a:defRPr sz="675"/>
            </a:lvl7pPr>
            <a:lvl8pPr marL="2400120" indent="0">
              <a:buNone/>
              <a:defRPr sz="675"/>
            </a:lvl8pPr>
            <a:lvl9pPr marL="2742994" indent="0">
              <a:buNone/>
              <a:defRPr sz="675"/>
            </a:lvl9pPr>
          </a:lstStyle>
          <a:p>
            <a:pPr lvl="0"/>
            <a:r>
              <a:rPr lang="en-US"/>
              <a:t>Click to edit Master text styles</a:t>
            </a:r>
          </a:p>
        </p:txBody>
      </p:sp>
      <p:sp>
        <p:nvSpPr>
          <p:cNvPr id="5" name="Date Placeholder 4"/>
          <p:cNvSpPr>
            <a:spLocks noGrp="1"/>
          </p:cNvSpPr>
          <p:nvPr>
            <p:ph type="dt" sz="half" idx="10"/>
          </p:nvPr>
        </p:nvSpPr>
        <p:spPr>
          <a:xfrm>
            <a:off x="465518" y="6459791"/>
            <a:ext cx="2618511" cy="365125"/>
          </a:xfrm>
        </p:spPr>
        <p:txBody>
          <a:bodyPr/>
          <a:lstStyle>
            <a:lvl1pPr algn="l">
              <a:defRPr/>
            </a:lvl1pPr>
          </a:lstStyle>
          <a:p>
            <a:fld id="{240CDC23-E565-C848-9AF6-12BD09C53D91}" type="datetimeFigureOut">
              <a:rPr lang="en-US" smtClean="0"/>
              <a:t>3/30/2024</a:t>
            </a:fld>
            <a:endParaRPr lang="en-US"/>
          </a:p>
        </p:txBody>
      </p:sp>
      <p:sp>
        <p:nvSpPr>
          <p:cNvPr id="6" name="Footer Placeholder 5"/>
          <p:cNvSpPr>
            <a:spLocks noGrp="1"/>
          </p:cNvSpPr>
          <p:nvPr>
            <p:ph type="ftr" sz="quarter" idx="11"/>
          </p:nvPr>
        </p:nvSpPr>
        <p:spPr>
          <a:xfrm>
            <a:off x="4800600" y="6459791"/>
            <a:ext cx="464820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D07771B2-D7F7-364E-B6F3-F7FE93606BCE}" type="slidenum">
              <a:rPr lang="en-US" smtClean="0"/>
              <a:t>‹#›</a:t>
            </a:fld>
            <a:endParaRPr lang="en-US"/>
          </a:p>
        </p:txBody>
      </p:sp>
    </p:spTree>
    <p:extLst>
      <p:ext uri="{BB962C8B-B14F-4D97-AF65-F5344CB8AC3E}">
        <p14:creationId xmlns:p14="http://schemas.microsoft.com/office/powerpoint/2010/main" val="140126906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p:nvSpPr>
        <p:spPr>
          <a:xfrm rot="16200000">
            <a:off x="-3358142" y="3298184"/>
            <a:ext cx="6858003" cy="26163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rot="16200000" flipV="1">
            <a:off x="-3256806" y="3413513"/>
            <a:ext cx="6858003" cy="609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7"/>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79" y="1845735"/>
            <a:ext cx="10058401"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7" y="6459791"/>
            <a:ext cx="2472271" cy="365125"/>
          </a:xfrm>
          <a:prstGeom prst="rect">
            <a:avLst/>
          </a:prstGeom>
        </p:spPr>
        <p:txBody>
          <a:bodyPr vert="horz" lIns="91440" tIns="45720" rIns="91440" bIns="45720" rtlCol="0" anchor="ctr"/>
          <a:lstStyle>
            <a:lvl1pPr algn="l">
              <a:defRPr sz="675">
                <a:solidFill>
                  <a:srgbClr val="FFFFFF"/>
                </a:solidFill>
              </a:defRPr>
            </a:lvl1pPr>
          </a:lstStyle>
          <a:p>
            <a:fld id="{240CDC23-E565-C848-9AF6-12BD09C53D91}" type="datetimeFigureOut">
              <a:rPr lang="en-US" smtClean="0"/>
              <a:t>3/30/2024</a:t>
            </a:fld>
            <a:endParaRPr lang="en-US"/>
          </a:p>
        </p:txBody>
      </p:sp>
      <p:sp>
        <p:nvSpPr>
          <p:cNvPr id="5" name="Footer Placeholder 4"/>
          <p:cNvSpPr>
            <a:spLocks noGrp="1"/>
          </p:cNvSpPr>
          <p:nvPr>
            <p:ph type="ftr" sz="quarter" idx="3"/>
          </p:nvPr>
        </p:nvSpPr>
        <p:spPr>
          <a:xfrm>
            <a:off x="3686187" y="6459791"/>
            <a:ext cx="4822804" cy="365125"/>
          </a:xfrm>
          <a:prstGeom prst="rect">
            <a:avLst/>
          </a:prstGeom>
        </p:spPr>
        <p:txBody>
          <a:bodyPr vert="horz" lIns="91440" tIns="45720" rIns="91440" bIns="45720" rtlCol="0" anchor="ctr"/>
          <a:lstStyle>
            <a:lvl1pPr algn="ctr">
              <a:defRPr sz="675"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65" y="6459791"/>
            <a:ext cx="1312025" cy="365125"/>
          </a:xfrm>
          <a:prstGeom prst="rect">
            <a:avLst/>
          </a:prstGeom>
        </p:spPr>
        <p:txBody>
          <a:bodyPr vert="horz" lIns="91440" tIns="45720" rIns="91440" bIns="45720" rtlCol="0" anchor="ctr"/>
          <a:lstStyle>
            <a:lvl1pPr algn="r">
              <a:defRPr sz="788">
                <a:solidFill>
                  <a:srgbClr val="FFFFFF"/>
                </a:solidFill>
              </a:defRPr>
            </a:lvl1pPr>
          </a:lstStyle>
          <a:p>
            <a:fld id="{D07771B2-D7F7-364E-B6F3-F7FE93606BCE}" type="slidenum">
              <a:rPr lang="en-US" smtClean="0"/>
              <a:t>‹#›</a:t>
            </a:fld>
            <a:endParaRPr lang="en-US"/>
          </a:p>
        </p:txBody>
      </p:sp>
    </p:spTree>
    <p:extLst>
      <p:ext uri="{BB962C8B-B14F-4D97-AF65-F5344CB8AC3E}">
        <p14:creationId xmlns:p14="http://schemas.microsoft.com/office/powerpoint/2010/main" val="3869977968"/>
      </p:ext>
    </p:extLst>
  </p:cSld>
  <p:clrMap bg1="lt1" tx1="dk1" bg2="lt2" tx2="dk2" accent1="accent1" accent2="accent2" accent3="accent3" accent4="accent4" accent5="accent5" accent6="accent6" hlink="hlink" folHlink="folHlink"/>
  <p:sldLayoutIdLst>
    <p:sldLayoutId id="2147483754" r:id="rId1"/>
    <p:sldLayoutId id="2147483755" r:id="rId2"/>
    <p:sldLayoutId id="2147483756" r:id="rId3"/>
    <p:sldLayoutId id="2147483757" r:id="rId4"/>
    <p:sldLayoutId id="2147483758" r:id="rId5"/>
    <p:sldLayoutId id="2147483759" r:id="rId6"/>
  </p:sldLayoutIdLst>
  <p:txStyles>
    <p:titleStyle>
      <a:lvl1pPr algn="l" defTabSz="685750" rtl="0" eaLnBrk="1" latinLnBrk="0" hangingPunct="1">
        <a:lnSpc>
          <a:spcPct val="85000"/>
        </a:lnSpc>
        <a:spcBef>
          <a:spcPct val="0"/>
        </a:spcBef>
        <a:buNone/>
        <a:defRPr sz="3600" kern="1200" spc="-37" baseline="0">
          <a:solidFill>
            <a:schemeClr val="tx1">
              <a:lumMod val="75000"/>
              <a:lumOff val="25000"/>
            </a:schemeClr>
          </a:solidFill>
          <a:latin typeface="+mj-lt"/>
          <a:ea typeface="+mj-ea"/>
          <a:cs typeface="+mj-cs"/>
        </a:defRPr>
      </a:lvl1pPr>
    </p:titleStyle>
    <p:bodyStyle>
      <a:lvl1pPr marL="68576" indent="-68576" algn="l" defTabSz="685750" rtl="0" eaLnBrk="1" latinLnBrk="0" hangingPunct="1">
        <a:lnSpc>
          <a:spcPct val="90000"/>
        </a:lnSpc>
        <a:spcBef>
          <a:spcPts val="900"/>
        </a:spcBef>
        <a:spcAft>
          <a:spcPts val="151"/>
        </a:spcAft>
        <a:buClr>
          <a:schemeClr val="accent1"/>
        </a:buClr>
        <a:buSzPct val="100000"/>
        <a:buFont typeface="Calibri" panose="020F0502020204030204" pitchFamily="34" charset="0"/>
        <a:buChar char=" "/>
        <a:defRPr sz="1500" kern="1200">
          <a:solidFill>
            <a:schemeClr val="tx1">
              <a:lumMod val="75000"/>
              <a:lumOff val="25000"/>
            </a:schemeClr>
          </a:solidFill>
          <a:latin typeface="+mn-lt"/>
          <a:ea typeface="+mn-ea"/>
          <a:cs typeface="+mn-cs"/>
        </a:defRPr>
      </a:lvl1pPr>
      <a:lvl2pPr marL="288015" indent="-137150" algn="l" defTabSz="685750" rtl="0" eaLnBrk="1" latinLnBrk="0" hangingPunct="1">
        <a:lnSpc>
          <a:spcPct val="90000"/>
        </a:lnSpc>
        <a:spcBef>
          <a:spcPts val="151"/>
        </a:spcBef>
        <a:spcAft>
          <a:spcPts val="300"/>
        </a:spcAft>
        <a:buClr>
          <a:schemeClr val="accent1"/>
        </a:buClr>
        <a:buFont typeface="Calibri" pitchFamily="34" charset="0"/>
        <a:buChar char="◦"/>
        <a:defRPr sz="1351" kern="1200">
          <a:solidFill>
            <a:schemeClr val="tx1">
              <a:lumMod val="75000"/>
              <a:lumOff val="25000"/>
            </a:schemeClr>
          </a:solidFill>
          <a:latin typeface="+mn-lt"/>
          <a:ea typeface="+mn-ea"/>
          <a:cs typeface="+mn-cs"/>
        </a:defRPr>
      </a:lvl2pPr>
      <a:lvl3pPr marL="425165" indent="-137150" algn="l" defTabSz="685750" rtl="0" eaLnBrk="1" latinLnBrk="0" hangingPunct="1">
        <a:lnSpc>
          <a:spcPct val="90000"/>
        </a:lnSpc>
        <a:spcBef>
          <a:spcPts val="151"/>
        </a:spcBef>
        <a:spcAft>
          <a:spcPts val="300"/>
        </a:spcAft>
        <a:buClr>
          <a:schemeClr val="accent1"/>
        </a:buClr>
        <a:buFont typeface="Calibri" pitchFamily="34" charset="0"/>
        <a:buChar char="◦"/>
        <a:defRPr sz="1051" kern="1200">
          <a:solidFill>
            <a:schemeClr val="tx1">
              <a:lumMod val="75000"/>
              <a:lumOff val="25000"/>
            </a:schemeClr>
          </a:solidFill>
          <a:latin typeface="+mn-lt"/>
          <a:ea typeface="+mn-ea"/>
          <a:cs typeface="+mn-cs"/>
        </a:defRPr>
      </a:lvl3pPr>
      <a:lvl4pPr marL="562315" indent="-137150" algn="l" defTabSz="685750" rtl="0" eaLnBrk="1" latinLnBrk="0" hangingPunct="1">
        <a:lnSpc>
          <a:spcPct val="90000"/>
        </a:lnSpc>
        <a:spcBef>
          <a:spcPts val="151"/>
        </a:spcBef>
        <a:spcAft>
          <a:spcPts val="300"/>
        </a:spcAft>
        <a:buClr>
          <a:schemeClr val="accent1"/>
        </a:buClr>
        <a:buFont typeface="Calibri" pitchFamily="34" charset="0"/>
        <a:buChar char="◦"/>
        <a:defRPr sz="1051" kern="1200">
          <a:solidFill>
            <a:schemeClr val="tx1">
              <a:lumMod val="75000"/>
              <a:lumOff val="25000"/>
            </a:schemeClr>
          </a:solidFill>
          <a:latin typeface="+mn-lt"/>
          <a:ea typeface="+mn-ea"/>
          <a:cs typeface="+mn-cs"/>
        </a:defRPr>
      </a:lvl4pPr>
      <a:lvl5pPr marL="699464" indent="-137150" algn="l" defTabSz="685750" rtl="0" eaLnBrk="1" latinLnBrk="0" hangingPunct="1">
        <a:lnSpc>
          <a:spcPct val="90000"/>
        </a:lnSpc>
        <a:spcBef>
          <a:spcPts val="151"/>
        </a:spcBef>
        <a:spcAft>
          <a:spcPts val="300"/>
        </a:spcAft>
        <a:buClr>
          <a:schemeClr val="accent1"/>
        </a:buClr>
        <a:buFont typeface="Calibri" pitchFamily="34" charset="0"/>
        <a:buChar char="◦"/>
        <a:defRPr sz="1051" kern="1200">
          <a:solidFill>
            <a:schemeClr val="tx1">
              <a:lumMod val="75000"/>
              <a:lumOff val="25000"/>
            </a:schemeClr>
          </a:solidFill>
          <a:latin typeface="+mn-lt"/>
          <a:ea typeface="+mn-ea"/>
          <a:cs typeface="+mn-cs"/>
        </a:defRPr>
      </a:lvl5pPr>
      <a:lvl6pPr marL="824938" indent="-171438" algn="l" defTabSz="685750" rtl="0" eaLnBrk="1" latinLnBrk="0" hangingPunct="1">
        <a:lnSpc>
          <a:spcPct val="90000"/>
        </a:lnSpc>
        <a:spcBef>
          <a:spcPts val="151"/>
        </a:spcBef>
        <a:spcAft>
          <a:spcPts val="300"/>
        </a:spcAft>
        <a:buClr>
          <a:schemeClr val="accent1"/>
        </a:buClr>
        <a:buFont typeface="Calibri" pitchFamily="34" charset="0"/>
        <a:buChar char="◦"/>
        <a:defRPr sz="1051" kern="1200">
          <a:solidFill>
            <a:schemeClr val="tx1">
              <a:lumMod val="75000"/>
              <a:lumOff val="25000"/>
            </a:schemeClr>
          </a:solidFill>
          <a:latin typeface="+mn-lt"/>
          <a:ea typeface="+mn-ea"/>
          <a:cs typeface="+mn-cs"/>
        </a:defRPr>
      </a:lvl6pPr>
      <a:lvl7pPr marL="974928" indent="-171438" algn="l" defTabSz="685750" rtl="0" eaLnBrk="1" latinLnBrk="0" hangingPunct="1">
        <a:lnSpc>
          <a:spcPct val="90000"/>
        </a:lnSpc>
        <a:spcBef>
          <a:spcPts val="151"/>
        </a:spcBef>
        <a:spcAft>
          <a:spcPts val="300"/>
        </a:spcAft>
        <a:buClr>
          <a:schemeClr val="accent1"/>
        </a:buClr>
        <a:buFont typeface="Calibri" pitchFamily="34" charset="0"/>
        <a:buChar char="◦"/>
        <a:defRPr sz="1051" kern="1200">
          <a:solidFill>
            <a:schemeClr val="tx1">
              <a:lumMod val="75000"/>
              <a:lumOff val="25000"/>
            </a:schemeClr>
          </a:solidFill>
          <a:latin typeface="+mn-lt"/>
          <a:ea typeface="+mn-ea"/>
          <a:cs typeface="+mn-cs"/>
        </a:defRPr>
      </a:lvl7pPr>
      <a:lvl8pPr marL="1124916" indent="-171438" algn="l" defTabSz="685750" rtl="0" eaLnBrk="1" latinLnBrk="0" hangingPunct="1">
        <a:lnSpc>
          <a:spcPct val="90000"/>
        </a:lnSpc>
        <a:spcBef>
          <a:spcPts val="151"/>
        </a:spcBef>
        <a:spcAft>
          <a:spcPts val="300"/>
        </a:spcAft>
        <a:buClr>
          <a:schemeClr val="accent1"/>
        </a:buClr>
        <a:buFont typeface="Calibri" pitchFamily="34" charset="0"/>
        <a:buChar char="◦"/>
        <a:defRPr sz="1051" kern="1200">
          <a:solidFill>
            <a:schemeClr val="tx1">
              <a:lumMod val="75000"/>
              <a:lumOff val="25000"/>
            </a:schemeClr>
          </a:solidFill>
          <a:latin typeface="+mn-lt"/>
          <a:ea typeface="+mn-ea"/>
          <a:cs typeface="+mn-cs"/>
        </a:defRPr>
      </a:lvl8pPr>
      <a:lvl9pPr marL="1274905" indent="-171438" algn="l" defTabSz="685750" rtl="0" eaLnBrk="1" latinLnBrk="0" hangingPunct="1">
        <a:lnSpc>
          <a:spcPct val="90000"/>
        </a:lnSpc>
        <a:spcBef>
          <a:spcPts val="151"/>
        </a:spcBef>
        <a:spcAft>
          <a:spcPts val="300"/>
        </a:spcAft>
        <a:buClr>
          <a:schemeClr val="accent1"/>
        </a:buClr>
        <a:buFont typeface="Calibri" pitchFamily="34" charset="0"/>
        <a:buChar char="◦"/>
        <a:defRPr sz="1051" kern="1200">
          <a:solidFill>
            <a:schemeClr val="tx1">
              <a:lumMod val="75000"/>
              <a:lumOff val="25000"/>
            </a:schemeClr>
          </a:solidFill>
          <a:latin typeface="+mn-lt"/>
          <a:ea typeface="+mn-ea"/>
          <a:cs typeface="+mn-cs"/>
        </a:defRPr>
      </a:lvl9pPr>
    </p:bodyStyle>
    <p:otherStyle>
      <a:defPPr>
        <a:defRPr lang="en-US"/>
      </a:defPPr>
      <a:lvl1pPr marL="0" algn="l" defTabSz="685750" rtl="0" eaLnBrk="1" latinLnBrk="0" hangingPunct="1">
        <a:defRPr sz="1351" kern="1200">
          <a:solidFill>
            <a:schemeClr val="tx1"/>
          </a:solidFill>
          <a:latin typeface="+mn-lt"/>
          <a:ea typeface="+mn-ea"/>
          <a:cs typeface="+mn-cs"/>
        </a:defRPr>
      </a:lvl1pPr>
      <a:lvl2pPr marL="342874" algn="l" defTabSz="685750" rtl="0" eaLnBrk="1" latinLnBrk="0" hangingPunct="1">
        <a:defRPr sz="1351" kern="1200">
          <a:solidFill>
            <a:schemeClr val="tx1"/>
          </a:solidFill>
          <a:latin typeface="+mn-lt"/>
          <a:ea typeface="+mn-ea"/>
          <a:cs typeface="+mn-cs"/>
        </a:defRPr>
      </a:lvl2pPr>
      <a:lvl3pPr marL="685750" algn="l" defTabSz="685750" rtl="0" eaLnBrk="1" latinLnBrk="0" hangingPunct="1">
        <a:defRPr sz="1351" kern="1200">
          <a:solidFill>
            <a:schemeClr val="tx1"/>
          </a:solidFill>
          <a:latin typeface="+mn-lt"/>
          <a:ea typeface="+mn-ea"/>
          <a:cs typeface="+mn-cs"/>
        </a:defRPr>
      </a:lvl3pPr>
      <a:lvl4pPr marL="1028624" algn="l" defTabSz="685750" rtl="0" eaLnBrk="1" latinLnBrk="0" hangingPunct="1">
        <a:defRPr sz="1351" kern="1200">
          <a:solidFill>
            <a:schemeClr val="tx1"/>
          </a:solidFill>
          <a:latin typeface="+mn-lt"/>
          <a:ea typeface="+mn-ea"/>
          <a:cs typeface="+mn-cs"/>
        </a:defRPr>
      </a:lvl4pPr>
      <a:lvl5pPr marL="1371498" algn="l" defTabSz="685750" rtl="0" eaLnBrk="1" latinLnBrk="0" hangingPunct="1">
        <a:defRPr sz="1351" kern="1200">
          <a:solidFill>
            <a:schemeClr val="tx1"/>
          </a:solidFill>
          <a:latin typeface="+mn-lt"/>
          <a:ea typeface="+mn-ea"/>
          <a:cs typeface="+mn-cs"/>
        </a:defRPr>
      </a:lvl5pPr>
      <a:lvl6pPr marL="1714372" algn="l" defTabSz="685750" rtl="0" eaLnBrk="1" latinLnBrk="0" hangingPunct="1">
        <a:defRPr sz="1351" kern="1200">
          <a:solidFill>
            <a:schemeClr val="tx1"/>
          </a:solidFill>
          <a:latin typeface="+mn-lt"/>
          <a:ea typeface="+mn-ea"/>
          <a:cs typeface="+mn-cs"/>
        </a:defRPr>
      </a:lvl6pPr>
      <a:lvl7pPr marL="2057246" algn="l" defTabSz="685750" rtl="0" eaLnBrk="1" latinLnBrk="0" hangingPunct="1">
        <a:defRPr sz="1351" kern="1200">
          <a:solidFill>
            <a:schemeClr val="tx1"/>
          </a:solidFill>
          <a:latin typeface="+mn-lt"/>
          <a:ea typeface="+mn-ea"/>
          <a:cs typeface="+mn-cs"/>
        </a:defRPr>
      </a:lvl7pPr>
      <a:lvl8pPr marL="2400120" algn="l" defTabSz="685750" rtl="0" eaLnBrk="1" latinLnBrk="0" hangingPunct="1">
        <a:defRPr sz="1351" kern="1200">
          <a:solidFill>
            <a:schemeClr val="tx1"/>
          </a:solidFill>
          <a:latin typeface="+mn-lt"/>
          <a:ea typeface="+mn-ea"/>
          <a:cs typeface="+mn-cs"/>
        </a:defRPr>
      </a:lvl8pPr>
      <a:lvl9pPr marL="2742994" algn="l" defTabSz="685750" rtl="0" eaLnBrk="1" latinLnBrk="0" hangingPunct="1">
        <a:defRPr sz="1351"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10.emf"/><Relationship Id="rId4" Type="http://schemas.openxmlformats.org/officeDocument/2006/relationships/image" Target="../media/image9.emf"/></Relationships>
</file>

<file path=ppt/slides/_rels/slide18.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image" Target="../media/image11.emf"/><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7.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8.emf"/><Relationship Id="rId1" Type="http://schemas.openxmlformats.org/officeDocument/2006/relationships/slideLayout" Target="../slideLayouts/slideLayout2.xml"/><Relationship Id="rId4" Type="http://schemas.openxmlformats.org/officeDocument/2006/relationships/image" Target="../media/image20.emf"/></Relationships>
</file>

<file path=ppt/slides/_rels/slide46.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4.e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5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Layout" Target="../slideLayouts/slideLayout2.xml"/><Relationship Id="rId4" Type="http://schemas.openxmlformats.org/officeDocument/2006/relationships/image" Target="../media/image5.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title"/>
          </p:nvPr>
        </p:nvSpPr>
        <p:spPr/>
        <p:txBody>
          <a:bodyPr>
            <a:normAutofit/>
          </a:bodyPr>
          <a:lstStyle/>
          <a:p>
            <a:r>
              <a:rPr lang="en-US" sz="4000" dirty="0">
                <a:solidFill>
                  <a:schemeClr val="bg1"/>
                </a:solidFill>
                <a:ea typeface="Franklin Gothic Book" charset="0"/>
                <a:cs typeface="Franklin Gothic Book" charset="0"/>
              </a:rPr>
              <a:t>Transformers and Large Language Models</a:t>
            </a:r>
          </a:p>
        </p:txBody>
      </p:sp>
      <p:sp>
        <p:nvSpPr>
          <p:cNvPr id="16387" name="Rectangle 6"/>
          <p:cNvSpPr>
            <a:spLocks noGrp="1" noChangeArrowheads="1"/>
          </p:cNvSpPr>
          <p:nvPr>
            <p:ph idx="1"/>
          </p:nvPr>
        </p:nvSpPr>
        <p:spPr/>
        <p:txBody>
          <a:bodyPr>
            <a:normAutofit/>
          </a:bodyPr>
          <a:lstStyle/>
          <a:p>
            <a:pPr eaLnBrk="1" hangingPunct="1">
              <a:buFont typeface="Times" charset="0"/>
              <a:buNone/>
            </a:pPr>
            <a:r>
              <a:rPr lang="en-US" sz="4000" dirty="0">
                <a:solidFill>
                  <a:srgbClr val="A4001D"/>
                </a:solidFill>
                <a:latin typeface="Calibri"/>
                <a:ea typeface="ＭＳ Ｐゴシック" charset="0"/>
                <a:cs typeface="Calibri"/>
              </a:rPr>
              <a:t>Introduction to Large Language Models</a:t>
            </a:r>
          </a:p>
        </p:txBody>
      </p:sp>
      <p:sp>
        <p:nvSpPr>
          <p:cNvPr id="3" name="Text Placeholder 2">
            <a:extLst>
              <a:ext uri="{FF2B5EF4-FFF2-40B4-BE49-F238E27FC236}">
                <a16:creationId xmlns:a16="http://schemas.microsoft.com/office/drawing/2014/main" id="{51FD0C09-EFC7-684F-8EDB-3D513508F962}"/>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1926550365"/>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1066800" y="384603"/>
            <a:ext cx="10058400" cy="907196"/>
          </a:xfrm>
        </p:spPr>
        <p:txBody>
          <a:bodyPr>
            <a:normAutofit/>
          </a:bodyPr>
          <a:lstStyle/>
          <a:p>
            <a:r>
              <a:rPr lang="en-US" dirty="0"/>
              <a:t>Problem with static embeddings (word2vec)</a:t>
            </a:r>
          </a:p>
        </p:txBody>
      </p:sp>
      <p:sp>
        <p:nvSpPr>
          <p:cNvPr id="20483" name="Rectangle 3"/>
          <p:cNvSpPr>
            <a:spLocks noGrp="1" noChangeArrowheads="1"/>
          </p:cNvSpPr>
          <p:nvPr>
            <p:ph idx="1"/>
          </p:nvPr>
        </p:nvSpPr>
        <p:spPr>
          <a:xfrm>
            <a:off x="1066800" y="2057400"/>
            <a:ext cx="11125200" cy="4572000"/>
          </a:xfrm>
        </p:spPr>
        <p:txBody>
          <a:bodyPr>
            <a:normAutofit/>
          </a:bodyPr>
          <a:lstStyle/>
          <a:p>
            <a:pPr marL="0" indent="0"/>
            <a:r>
              <a:rPr lang="en-US" sz="3200" dirty="0"/>
              <a:t>They are static!  The embedding for a word doesn't reflect how its meaning changes in context.</a:t>
            </a:r>
          </a:p>
          <a:p>
            <a:pPr marL="0" indent="0"/>
            <a:endParaRPr lang="en-US" sz="3200" dirty="0"/>
          </a:p>
          <a:p>
            <a:pPr marL="0" indent="0"/>
            <a:r>
              <a:rPr lang="en-US" sz="2400" dirty="0">
                <a:latin typeface="Courier" pitchFamily="2" charset="0"/>
              </a:rPr>
              <a:t>The chicken didn't cross the street because it was too tired</a:t>
            </a:r>
          </a:p>
          <a:p>
            <a:pPr marL="0" indent="0"/>
            <a:endParaRPr lang="en-US" sz="3200" dirty="0"/>
          </a:p>
          <a:p>
            <a:pPr marL="0" indent="0"/>
            <a:r>
              <a:rPr lang="en-US" sz="3200" dirty="0"/>
              <a:t>What is the meaning represented in the static embedding for "it"?</a:t>
            </a:r>
          </a:p>
          <a:p>
            <a:pPr marL="0" indent="0"/>
            <a:r>
              <a:rPr lang="en-US" sz="3200" dirty="0"/>
              <a:t>	</a:t>
            </a:r>
          </a:p>
          <a:p>
            <a:pPr marL="0" indent="0"/>
            <a:endParaRPr lang="en-US" sz="3200" dirty="0"/>
          </a:p>
        </p:txBody>
      </p:sp>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8DCE3B0E-54FB-88DC-1083-B29462EC2F10}"/>
                  </a:ext>
                </a:extLst>
              </p14:cNvPr>
              <p14:cNvContentPartPr/>
              <p14:nvPr/>
            </p14:nvContentPartPr>
            <p14:xfrm>
              <a:off x="8950347" y="3494147"/>
              <a:ext cx="707760" cy="819360"/>
            </p14:xfrm>
          </p:contentPart>
        </mc:Choice>
        <mc:Fallback xmlns="">
          <p:pic>
            <p:nvPicPr>
              <p:cNvPr id="5" name="Ink 4">
                <a:extLst>
                  <a:ext uri="{FF2B5EF4-FFF2-40B4-BE49-F238E27FC236}">
                    <a16:creationId xmlns:a16="http://schemas.microsoft.com/office/drawing/2014/main" id="{8DCE3B0E-54FB-88DC-1083-B29462EC2F10}"/>
                  </a:ext>
                </a:extLst>
              </p:cNvPr>
              <p:cNvPicPr/>
              <p:nvPr/>
            </p:nvPicPr>
            <p:blipFill>
              <a:blip r:embed="rId4"/>
              <a:stretch>
                <a:fillRect/>
              </a:stretch>
            </p:blipFill>
            <p:spPr>
              <a:xfrm>
                <a:off x="8914347" y="3458147"/>
                <a:ext cx="779400" cy="891000"/>
              </a:xfrm>
              <a:prstGeom prst="rect">
                <a:avLst/>
              </a:prstGeom>
            </p:spPr>
          </p:pic>
        </mc:Fallback>
      </mc:AlternateContent>
    </p:spTree>
    <p:extLst>
      <p:ext uri="{BB962C8B-B14F-4D97-AF65-F5344CB8AC3E}">
        <p14:creationId xmlns:p14="http://schemas.microsoft.com/office/powerpoint/2010/main" val="2500074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48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F4781-D84A-BC73-A841-F7BE685A860E}"/>
              </a:ext>
            </a:extLst>
          </p:cNvPr>
          <p:cNvSpPr>
            <a:spLocks noGrp="1"/>
          </p:cNvSpPr>
          <p:nvPr>
            <p:ph type="title"/>
          </p:nvPr>
        </p:nvSpPr>
        <p:spPr/>
        <p:txBody>
          <a:bodyPr/>
          <a:lstStyle/>
          <a:p>
            <a:r>
              <a:rPr lang="en-US" dirty="0"/>
              <a:t>Contextual Embeddings</a:t>
            </a:r>
          </a:p>
        </p:txBody>
      </p:sp>
      <p:sp>
        <p:nvSpPr>
          <p:cNvPr id="3" name="Content Placeholder 2">
            <a:extLst>
              <a:ext uri="{FF2B5EF4-FFF2-40B4-BE49-F238E27FC236}">
                <a16:creationId xmlns:a16="http://schemas.microsoft.com/office/drawing/2014/main" id="{172893DF-5229-F004-39C2-935F8D85F474}"/>
              </a:ext>
            </a:extLst>
          </p:cNvPr>
          <p:cNvSpPr>
            <a:spLocks noGrp="1"/>
          </p:cNvSpPr>
          <p:nvPr>
            <p:ph idx="1"/>
          </p:nvPr>
        </p:nvSpPr>
        <p:spPr/>
        <p:txBody>
          <a:bodyPr>
            <a:normAutofit/>
          </a:bodyPr>
          <a:lstStyle/>
          <a:p>
            <a:pPr marL="571500" indent="-571500">
              <a:buFont typeface="Arial" panose="020B0604020202020204" pitchFamily="34" charset="0"/>
              <a:buChar char="•"/>
            </a:pPr>
            <a:r>
              <a:rPr lang="en-US" sz="3600" dirty="0"/>
              <a:t>Intuition: a representation of meaning of a word should be different in different contexts!</a:t>
            </a:r>
          </a:p>
          <a:p>
            <a:pPr marL="571500" indent="-571500">
              <a:buFont typeface="Arial" panose="020B0604020202020204" pitchFamily="34" charset="0"/>
              <a:buChar char="•"/>
            </a:pPr>
            <a:r>
              <a:rPr lang="en-US" sz="3600" b="1" dirty="0"/>
              <a:t>Contextual Embedding</a:t>
            </a:r>
            <a:r>
              <a:rPr lang="en-US" sz="3600" dirty="0"/>
              <a:t>: each word has a different vector that expresses different meanings depending on the surrounding words</a:t>
            </a:r>
          </a:p>
          <a:p>
            <a:pPr marL="571500" indent="-571500">
              <a:buFont typeface="Arial" panose="020B0604020202020204" pitchFamily="34" charset="0"/>
              <a:buChar char="•"/>
            </a:pPr>
            <a:r>
              <a:rPr lang="en-US" sz="3600" dirty="0"/>
              <a:t>How to compute contextual embeddings?</a:t>
            </a:r>
          </a:p>
          <a:p>
            <a:pPr marL="968345" lvl="1" indent="-571500">
              <a:buFont typeface="Arial" panose="020B0604020202020204" pitchFamily="34" charset="0"/>
              <a:buChar char="•"/>
            </a:pPr>
            <a:r>
              <a:rPr lang="en-US" sz="3200" b="1" dirty="0"/>
              <a:t>Attention</a:t>
            </a:r>
          </a:p>
        </p:txBody>
      </p:sp>
    </p:spTree>
    <p:extLst>
      <p:ext uri="{BB962C8B-B14F-4D97-AF65-F5344CB8AC3E}">
        <p14:creationId xmlns:p14="http://schemas.microsoft.com/office/powerpoint/2010/main" val="2049950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1066800" y="384603"/>
            <a:ext cx="10058400" cy="907196"/>
          </a:xfrm>
        </p:spPr>
        <p:txBody>
          <a:bodyPr>
            <a:normAutofit/>
          </a:bodyPr>
          <a:lstStyle/>
          <a:p>
            <a:r>
              <a:rPr lang="en-US" dirty="0"/>
              <a:t>Contextual Embeddings</a:t>
            </a:r>
          </a:p>
        </p:txBody>
      </p:sp>
      <p:sp>
        <p:nvSpPr>
          <p:cNvPr id="20483" name="Rectangle 3"/>
          <p:cNvSpPr>
            <a:spLocks noGrp="1" noChangeArrowheads="1"/>
          </p:cNvSpPr>
          <p:nvPr>
            <p:ph idx="1"/>
          </p:nvPr>
        </p:nvSpPr>
        <p:spPr>
          <a:xfrm>
            <a:off x="1066800" y="2057400"/>
            <a:ext cx="11125200" cy="4572000"/>
          </a:xfrm>
        </p:spPr>
        <p:txBody>
          <a:bodyPr>
            <a:normAutofit fontScale="62500" lnSpcReduction="20000"/>
          </a:bodyPr>
          <a:lstStyle/>
          <a:p>
            <a:pPr marL="0" indent="0"/>
            <a:endParaRPr lang="en-US" sz="3200" dirty="0"/>
          </a:p>
          <a:p>
            <a:pPr marL="0" indent="0"/>
            <a:r>
              <a:rPr lang="en-US" sz="3400" dirty="0">
                <a:latin typeface="Courier" pitchFamily="2" charset="0"/>
              </a:rPr>
              <a:t>The chicken didn't cross the street because it</a:t>
            </a:r>
          </a:p>
          <a:p>
            <a:pPr marL="0" indent="0"/>
            <a:endParaRPr lang="en-US" sz="3200" dirty="0"/>
          </a:p>
          <a:p>
            <a:pPr marL="0" indent="0"/>
            <a:r>
              <a:rPr lang="en-US" sz="4600" dirty="0"/>
              <a:t>What should be the properties of "it"?</a:t>
            </a:r>
          </a:p>
          <a:p>
            <a:pPr marL="0" indent="0"/>
            <a:endParaRPr lang="en-US" sz="3200" dirty="0"/>
          </a:p>
          <a:p>
            <a:pPr marL="0" indent="0"/>
            <a:r>
              <a:rPr lang="en-US" sz="3200" dirty="0">
                <a:latin typeface="Courier" pitchFamily="2" charset="0"/>
              </a:rPr>
              <a:t>The chicken didn't cross the street because it was too </a:t>
            </a:r>
            <a:r>
              <a:rPr lang="en-US" sz="3200" b="1" dirty="0">
                <a:latin typeface="Courier" pitchFamily="2" charset="0"/>
              </a:rPr>
              <a:t>tired</a:t>
            </a:r>
          </a:p>
          <a:p>
            <a:pPr marL="0" indent="0"/>
            <a:r>
              <a:rPr lang="en-US" sz="3200" dirty="0">
                <a:latin typeface="Courier" pitchFamily="2" charset="0"/>
              </a:rPr>
              <a:t>The chicken didn't cross the street because it was too </a:t>
            </a:r>
            <a:r>
              <a:rPr lang="en-US" sz="3200" b="1" dirty="0" err="1">
                <a:latin typeface="Courier" pitchFamily="2" charset="0"/>
              </a:rPr>
              <a:t>trafficy</a:t>
            </a:r>
            <a:endParaRPr lang="en-US" sz="3200" b="1" dirty="0">
              <a:latin typeface="Courier" pitchFamily="2" charset="0"/>
            </a:endParaRPr>
          </a:p>
          <a:p>
            <a:pPr marL="0" indent="0"/>
            <a:endParaRPr lang="en-US" sz="3200" dirty="0"/>
          </a:p>
          <a:p>
            <a:pPr marL="0" indent="0"/>
            <a:endParaRPr lang="en-US" sz="3200" dirty="0"/>
          </a:p>
          <a:p>
            <a:pPr marL="0" indent="0"/>
            <a:r>
              <a:rPr lang="en-US" sz="3800" dirty="0"/>
              <a:t>At this point in the sentence, it's probably referring to either the chicken or the street</a:t>
            </a:r>
          </a:p>
          <a:p>
            <a:pPr marL="0" indent="0"/>
            <a:endParaRPr lang="en-US" sz="3200" dirty="0"/>
          </a:p>
          <a:p>
            <a:pPr marL="0" indent="0"/>
            <a:r>
              <a:rPr lang="en-US" sz="3200" dirty="0"/>
              <a:t>	</a:t>
            </a:r>
          </a:p>
          <a:p>
            <a:pPr marL="0" indent="0"/>
            <a:endParaRPr lang="en-US" sz="3200" dirty="0"/>
          </a:p>
        </p:txBody>
      </p:sp>
    </p:spTree>
    <p:extLst>
      <p:ext uri="{BB962C8B-B14F-4D97-AF65-F5344CB8AC3E}">
        <p14:creationId xmlns:p14="http://schemas.microsoft.com/office/powerpoint/2010/main" val="2079239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48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483">
                                            <p:txEl>
                                              <p:pRg st="6" end="6"/>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048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A6982A-B3FA-44F5-7CF1-61AE3B28C1D4}"/>
              </a:ext>
            </a:extLst>
          </p:cNvPr>
          <p:cNvSpPr>
            <a:spLocks noGrp="1"/>
          </p:cNvSpPr>
          <p:nvPr>
            <p:ph type="title"/>
          </p:nvPr>
        </p:nvSpPr>
        <p:spPr/>
        <p:txBody>
          <a:bodyPr/>
          <a:lstStyle/>
          <a:p>
            <a:r>
              <a:rPr lang="en-US" dirty="0"/>
              <a:t>Intuition of attention</a:t>
            </a:r>
          </a:p>
        </p:txBody>
      </p:sp>
      <p:sp>
        <p:nvSpPr>
          <p:cNvPr id="3" name="Content Placeholder 2">
            <a:extLst>
              <a:ext uri="{FF2B5EF4-FFF2-40B4-BE49-F238E27FC236}">
                <a16:creationId xmlns:a16="http://schemas.microsoft.com/office/drawing/2014/main" id="{4F8C0A15-6706-0C5D-A105-D12EC9FD8CF0}"/>
              </a:ext>
            </a:extLst>
          </p:cNvPr>
          <p:cNvSpPr>
            <a:spLocks noGrp="1"/>
          </p:cNvSpPr>
          <p:nvPr>
            <p:ph idx="1"/>
          </p:nvPr>
        </p:nvSpPr>
        <p:spPr/>
        <p:txBody>
          <a:bodyPr>
            <a:normAutofit/>
          </a:bodyPr>
          <a:lstStyle/>
          <a:p>
            <a:r>
              <a:rPr lang="en-US" sz="3600" dirty="0"/>
              <a:t>Build up the contextual embedding from a word by selectively integrating information from all the neighboring words</a:t>
            </a:r>
          </a:p>
          <a:p>
            <a:r>
              <a:rPr lang="en-US" sz="3600" dirty="0"/>
              <a:t>We say that a word "attends to" some neighboring words more than others</a:t>
            </a:r>
          </a:p>
        </p:txBody>
      </p:sp>
    </p:spTree>
    <p:extLst>
      <p:ext uri="{BB962C8B-B14F-4D97-AF65-F5344CB8AC3E}">
        <p14:creationId xmlns:p14="http://schemas.microsoft.com/office/powerpoint/2010/main" val="30369775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1066800" y="384603"/>
            <a:ext cx="10058400" cy="907196"/>
          </a:xfrm>
        </p:spPr>
        <p:txBody>
          <a:bodyPr>
            <a:normAutofit/>
          </a:bodyPr>
          <a:lstStyle/>
          <a:p>
            <a:r>
              <a:rPr lang="en-US" dirty="0"/>
              <a:t>Intuition of attention: </a:t>
            </a:r>
          </a:p>
        </p:txBody>
      </p:sp>
      <p:sp>
        <p:nvSpPr>
          <p:cNvPr id="20483" name="Rectangle 3"/>
          <p:cNvSpPr>
            <a:spLocks noGrp="1" noChangeArrowheads="1"/>
          </p:cNvSpPr>
          <p:nvPr>
            <p:ph idx="1"/>
          </p:nvPr>
        </p:nvSpPr>
        <p:spPr>
          <a:xfrm>
            <a:off x="2438400" y="2057400"/>
            <a:ext cx="8839200" cy="4572000"/>
          </a:xfrm>
        </p:spPr>
        <p:txBody>
          <a:bodyPr>
            <a:normAutofit/>
          </a:bodyPr>
          <a:lstStyle/>
          <a:p>
            <a:pPr marL="0" indent="0"/>
            <a:r>
              <a:rPr lang="en-US" sz="3200" dirty="0"/>
              <a:t>test</a:t>
            </a:r>
          </a:p>
        </p:txBody>
      </p:sp>
      <p:pic>
        <p:nvPicPr>
          <p:cNvPr id="3" name="Picture 2">
            <a:extLst>
              <a:ext uri="{FF2B5EF4-FFF2-40B4-BE49-F238E27FC236}">
                <a16:creationId xmlns:a16="http://schemas.microsoft.com/office/drawing/2014/main" id="{3C2CBF36-87C2-B582-AFB5-02AB102947E9}"/>
              </a:ext>
            </a:extLst>
          </p:cNvPr>
          <p:cNvPicPr>
            <a:picLocks noChangeAspect="1"/>
          </p:cNvPicPr>
          <p:nvPr/>
        </p:nvPicPr>
        <p:blipFill>
          <a:blip r:embed="rId3"/>
          <a:stretch>
            <a:fillRect/>
          </a:stretch>
        </p:blipFill>
        <p:spPr>
          <a:xfrm>
            <a:off x="1066800" y="2044337"/>
            <a:ext cx="9442174" cy="4191000"/>
          </a:xfrm>
          <a:prstGeom prst="rect">
            <a:avLst/>
          </a:prstGeom>
        </p:spPr>
      </p:pic>
    </p:spTree>
    <p:extLst>
      <p:ext uri="{BB962C8B-B14F-4D97-AF65-F5344CB8AC3E}">
        <p14:creationId xmlns:p14="http://schemas.microsoft.com/office/powerpoint/2010/main" val="9760312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1066800" y="384603"/>
            <a:ext cx="10058400" cy="907196"/>
          </a:xfrm>
        </p:spPr>
        <p:txBody>
          <a:bodyPr>
            <a:normAutofit/>
          </a:bodyPr>
          <a:lstStyle/>
          <a:p>
            <a:r>
              <a:rPr lang="en-US" dirty="0"/>
              <a:t>Attention definition</a:t>
            </a:r>
          </a:p>
        </p:txBody>
      </p:sp>
      <p:sp>
        <p:nvSpPr>
          <p:cNvPr id="20483" name="Rectangle 3"/>
          <p:cNvSpPr>
            <a:spLocks noGrp="1" noChangeArrowheads="1"/>
          </p:cNvSpPr>
          <p:nvPr>
            <p:ph idx="1"/>
          </p:nvPr>
        </p:nvSpPr>
        <p:spPr>
          <a:xfrm>
            <a:off x="1066800" y="2057400"/>
            <a:ext cx="10210800" cy="4572000"/>
          </a:xfrm>
        </p:spPr>
        <p:txBody>
          <a:bodyPr>
            <a:normAutofit/>
          </a:bodyPr>
          <a:lstStyle/>
          <a:p>
            <a:pPr marL="0" indent="0"/>
            <a:r>
              <a:rPr lang="en-US" sz="3600" dirty="0"/>
              <a:t>A mechanism for helping compute the embedding for a token by selectively attending to and integrating information from surrounding tokens (at the previous layer).</a:t>
            </a:r>
            <a:br>
              <a:rPr lang="en-US" sz="3600" dirty="0"/>
            </a:br>
            <a:endParaRPr lang="en-US" sz="3600" dirty="0"/>
          </a:p>
          <a:p>
            <a:pPr marL="0" indent="0"/>
            <a:r>
              <a:rPr lang="en-US" sz="3600" dirty="0"/>
              <a:t>More formally: a method for doing a weighted sum of vectors.</a:t>
            </a:r>
            <a:br>
              <a:rPr lang="en-US" sz="3200" dirty="0"/>
            </a:br>
            <a:br>
              <a:rPr lang="en-US" sz="3200" dirty="0"/>
            </a:br>
            <a:endParaRPr lang="en-US" sz="3200" dirty="0"/>
          </a:p>
        </p:txBody>
      </p:sp>
    </p:spTree>
    <p:extLst>
      <p:ext uri="{BB962C8B-B14F-4D97-AF65-F5344CB8AC3E}">
        <p14:creationId xmlns:p14="http://schemas.microsoft.com/office/powerpoint/2010/main" val="41716752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B3CCBF-49B5-EFC9-3470-C9B090501BAC}"/>
              </a:ext>
            </a:extLst>
          </p:cNvPr>
          <p:cNvSpPr>
            <a:spLocks noGrp="1"/>
          </p:cNvSpPr>
          <p:nvPr>
            <p:ph type="title"/>
          </p:nvPr>
        </p:nvSpPr>
        <p:spPr/>
        <p:txBody>
          <a:bodyPr/>
          <a:lstStyle/>
          <a:p>
            <a:r>
              <a:rPr lang="en-US" dirty="0"/>
              <a:t>Attention is left-to-right</a:t>
            </a:r>
          </a:p>
        </p:txBody>
      </p:sp>
      <p:pic>
        <p:nvPicPr>
          <p:cNvPr id="7" name="Content Placeholder 6">
            <a:extLst>
              <a:ext uri="{FF2B5EF4-FFF2-40B4-BE49-F238E27FC236}">
                <a16:creationId xmlns:a16="http://schemas.microsoft.com/office/drawing/2014/main" id="{7C99EF95-DC30-5DD3-9340-9C9991C94E6F}"/>
              </a:ext>
            </a:extLst>
          </p:cNvPr>
          <p:cNvPicPr>
            <a:picLocks noGrp="1" noChangeAspect="1"/>
          </p:cNvPicPr>
          <p:nvPr>
            <p:ph idx="1"/>
          </p:nvPr>
        </p:nvPicPr>
        <p:blipFill>
          <a:blip r:embed="rId2"/>
          <a:stretch>
            <a:fillRect/>
          </a:stretch>
        </p:blipFill>
        <p:spPr>
          <a:xfrm>
            <a:off x="914400" y="2057400"/>
            <a:ext cx="10782272" cy="4032250"/>
          </a:xfrm>
        </p:spPr>
      </p:pic>
    </p:spTree>
    <p:extLst>
      <p:ext uri="{BB962C8B-B14F-4D97-AF65-F5344CB8AC3E}">
        <p14:creationId xmlns:p14="http://schemas.microsoft.com/office/powerpoint/2010/main" val="12869103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1066800" y="384603"/>
            <a:ext cx="10058400" cy="907196"/>
          </a:xfrm>
        </p:spPr>
        <p:txBody>
          <a:bodyPr>
            <a:normAutofit fontScale="90000"/>
          </a:bodyPr>
          <a:lstStyle/>
          <a:p>
            <a:r>
              <a:rPr lang="en-US" dirty="0"/>
              <a:t>Simplified version of attention: a sum of prior words weighted by their similarity with the current word</a:t>
            </a:r>
          </a:p>
        </p:txBody>
      </p:sp>
      <p:sp>
        <p:nvSpPr>
          <p:cNvPr id="2" name="TextBox 1">
            <a:extLst>
              <a:ext uri="{FF2B5EF4-FFF2-40B4-BE49-F238E27FC236}">
                <a16:creationId xmlns:a16="http://schemas.microsoft.com/office/drawing/2014/main" id="{1F2A8F84-98D7-882D-5B90-5A0AB0474956}"/>
              </a:ext>
            </a:extLst>
          </p:cNvPr>
          <p:cNvSpPr txBox="1"/>
          <p:nvPr/>
        </p:nvSpPr>
        <p:spPr>
          <a:xfrm>
            <a:off x="1311367" y="1355130"/>
            <a:ext cx="10728233" cy="2554545"/>
          </a:xfrm>
          <a:prstGeom prst="rect">
            <a:avLst/>
          </a:prstGeom>
          <a:noFill/>
        </p:spPr>
        <p:txBody>
          <a:bodyPr wrap="square" rtlCol="0">
            <a:spAutoFit/>
          </a:bodyPr>
          <a:lstStyle/>
          <a:p>
            <a:r>
              <a:rPr lang="en-US" sz="3600" dirty="0">
                <a:latin typeface="Calibri" panose="020F0502020204030204" pitchFamily="34" charset="0"/>
                <a:cs typeface="Calibri" panose="020F0502020204030204" pitchFamily="34" charset="0"/>
              </a:rPr>
              <a:t>Given a sequence of token embeddings</a:t>
            </a:r>
            <a:r>
              <a:rPr lang="en-US" sz="3600" dirty="0"/>
              <a:t>:</a:t>
            </a:r>
          </a:p>
          <a:p>
            <a:r>
              <a:rPr lang="en-US" sz="4000" dirty="0"/>
              <a:t>	</a:t>
            </a:r>
            <a:r>
              <a:rPr lang="en-US" sz="4000" b="1" dirty="0"/>
              <a:t>x</a:t>
            </a:r>
            <a:r>
              <a:rPr lang="en-US" sz="4000" baseline="-25000" dirty="0"/>
              <a:t>1 </a:t>
            </a:r>
            <a:r>
              <a:rPr lang="en-US" sz="4000" dirty="0"/>
              <a:t>   </a:t>
            </a:r>
            <a:r>
              <a:rPr lang="en-US" sz="4000" b="1" dirty="0"/>
              <a:t>x</a:t>
            </a:r>
            <a:r>
              <a:rPr lang="en-US" sz="4000" baseline="-25000" dirty="0"/>
              <a:t>2   </a:t>
            </a:r>
            <a:r>
              <a:rPr lang="en-US" sz="4000" dirty="0"/>
              <a:t> </a:t>
            </a:r>
            <a:r>
              <a:rPr lang="en-US" sz="4000" b="1" dirty="0"/>
              <a:t>x</a:t>
            </a:r>
            <a:r>
              <a:rPr lang="en-US" sz="4000" baseline="-25000" dirty="0"/>
              <a:t>3</a:t>
            </a:r>
            <a:r>
              <a:rPr lang="en-US" sz="4000" dirty="0"/>
              <a:t>   </a:t>
            </a:r>
            <a:r>
              <a:rPr lang="en-US" sz="4000" b="1" dirty="0"/>
              <a:t>x</a:t>
            </a:r>
            <a:r>
              <a:rPr lang="en-US" sz="4000" baseline="-25000" dirty="0"/>
              <a:t>4</a:t>
            </a:r>
            <a:r>
              <a:rPr lang="en-US" sz="4000" dirty="0"/>
              <a:t>   </a:t>
            </a:r>
            <a:r>
              <a:rPr lang="en-US" sz="4000" b="1" dirty="0"/>
              <a:t>x</a:t>
            </a:r>
            <a:r>
              <a:rPr lang="en-US" sz="4000" baseline="-25000" dirty="0"/>
              <a:t>5</a:t>
            </a:r>
            <a:r>
              <a:rPr lang="en-US" sz="4000" dirty="0"/>
              <a:t>   </a:t>
            </a:r>
            <a:r>
              <a:rPr lang="en-US" sz="4000" b="1" dirty="0"/>
              <a:t>x</a:t>
            </a:r>
            <a:r>
              <a:rPr lang="en-US" sz="4000" baseline="-25000" dirty="0"/>
              <a:t>i</a:t>
            </a:r>
          </a:p>
          <a:p>
            <a:endParaRPr lang="en-US" sz="1800" baseline="-25000" dirty="0"/>
          </a:p>
          <a:p>
            <a:r>
              <a:rPr lang="en-US" sz="3600" dirty="0">
                <a:latin typeface="Calibri" panose="020F0502020204030204" pitchFamily="34" charset="0"/>
                <a:cs typeface="Calibri" panose="020F0502020204030204" pitchFamily="34" charset="0"/>
              </a:rPr>
              <a:t>Produce: </a:t>
            </a:r>
            <a:r>
              <a:rPr lang="en-US" sz="3600" b="1" dirty="0">
                <a:latin typeface="Times New Roman" panose="02020603050405020304" pitchFamily="18" charset="0"/>
                <a:cs typeface="Times New Roman" panose="02020603050405020304" pitchFamily="18" charset="0"/>
              </a:rPr>
              <a:t>a</a:t>
            </a:r>
            <a:r>
              <a:rPr lang="en-US" sz="3600" baseline="-25000" dirty="0">
                <a:latin typeface="Times New Roman" panose="02020603050405020304" pitchFamily="18" charset="0"/>
                <a:cs typeface="Times New Roman" panose="02020603050405020304" pitchFamily="18" charset="0"/>
              </a:rPr>
              <a:t>i</a:t>
            </a:r>
            <a:r>
              <a:rPr lang="en-US" sz="3600" dirty="0">
                <a:latin typeface="Calibri" panose="020F0502020204030204" pitchFamily="34" charset="0"/>
                <a:cs typeface="Calibri" panose="020F0502020204030204" pitchFamily="34" charset="0"/>
              </a:rPr>
              <a:t> = a weighted sum of </a:t>
            </a:r>
            <a:r>
              <a:rPr lang="en-US" sz="3600" b="1" dirty="0">
                <a:latin typeface="Times New Roman" panose="02020603050405020304" pitchFamily="18" charset="0"/>
                <a:cs typeface="Times New Roman" panose="02020603050405020304" pitchFamily="18" charset="0"/>
              </a:rPr>
              <a:t>x</a:t>
            </a:r>
            <a:r>
              <a:rPr lang="en-US" sz="3600" baseline="-25000" dirty="0">
                <a:latin typeface="Times New Roman" panose="02020603050405020304" pitchFamily="18" charset="0"/>
                <a:cs typeface="Times New Roman" panose="02020603050405020304" pitchFamily="18" charset="0"/>
              </a:rPr>
              <a:t>1</a:t>
            </a:r>
            <a:r>
              <a:rPr lang="en-US" sz="3600" dirty="0">
                <a:latin typeface="Calibri" panose="020F0502020204030204" pitchFamily="34" charset="0"/>
                <a:cs typeface="Calibri" panose="020F0502020204030204" pitchFamily="34" charset="0"/>
              </a:rPr>
              <a:t> through </a:t>
            </a:r>
            <a:r>
              <a:rPr lang="en-US" sz="3600" b="1" dirty="0">
                <a:latin typeface="Times New Roman" panose="02020603050405020304" pitchFamily="18" charset="0"/>
                <a:cs typeface="Times New Roman" panose="02020603050405020304" pitchFamily="18" charset="0"/>
              </a:rPr>
              <a:t>x</a:t>
            </a:r>
            <a:r>
              <a:rPr lang="en-US" sz="3600" baseline="-25000" dirty="0">
                <a:latin typeface="Times New Roman" panose="02020603050405020304" pitchFamily="18" charset="0"/>
                <a:cs typeface="Times New Roman" panose="02020603050405020304" pitchFamily="18" charset="0"/>
              </a:rPr>
              <a:t>5</a:t>
            </a:r>
            <a:endParaRPr lang="en-US" sz="3600" dirty="0">
              <a:latin typeface="Times New Roman" panose="02020603050405020304" pitchFamily="18" charset="0"/>
              <a:cs typeface="Times New Roman" panose="02020603050405020304" pitchFamily="18" charset="0"/>
            </a:endParaRPr>
          </a:p>
          <a:p>
            <a:r>
              <a:rPr lang="en-US" sz="3600" dirty="0">
                <a:latin typeface="Calibri" panose="020F0502020204030204" pitchFamily="34" charset="0"/>
                <a:cs typeface="Calibri" panose="020F0502020204030204" pitchFamily="34" charset="0"/>
              </a:rPr>
              <a:t>Weighted by their similarity to </a:t>
            </a:r>
            <a:r>
              <a:rPr lang="en-US" sz="3600" b="1" dirty="0">
                <a:latin typeface="Times New Roman" panose="02020603050405020304" pitchFamily="18" charset="0"/>
                <a:cs typeface="Times New Roman" panose="02020603050405020304" pitchFamily="18" charset="0"/>
              </a:rPr>
              <a:t>x</a:t>
            </a:r>
            <a:r>
              <a:rPr lang="en-US" sz="3600" baseline="-25000" dirty="0">
                <a:latin typeface="Times New Roman" panose="02020603050405020304" pitchFamily="18" charset="0"/>
                <a:cs typeface="Times New Roman" panose="02020603050405020304" pitchFamily="18" charset="0"/>
              </a:rPr>
              <a:t>i</a:t>
            </a:r>
          </a:p>
        </p:txBody>
      </p:sp>
      <p:pic>
        <p:nvPicPr>
          <p:cNvPr id="3" name="Picture 2">
            <a:extLst>
              <a:ext uri="{FF2B5EF4-FFF2-40B4-BE49-F238E27FC236}">
                <a16:creationId xmlns:a16="http://schemas.microsoft.com/office/drawing/2014/main" id="{F7F8542F-63D6-7265-0CC0-A8F6F8D359D9}"/>
              </a:ext>
            </a:extLst>
          </p:cNvPr>
          <p:cNvPicPr>
            <a:picLocks noChangeAspect="1"/>
          </p:cNvPicPr>
          <p:nvPr/>
        </p:nvPicPr>
        <p:blipFill>
          <a:blip r:embed="rId3"/>
          <a:stretch>
            <a:fillRect/>
          </a:stretch>
        </p:blipFill>
        <p:spPr>
          <a:xfrm>
            <a:off x="2133600" y="4232786"/>
            <a:ext cx="4800600" cy="567813"/>
          </a:xfrm>
          <a:prstGeom prst="rect">
            <a:avLst/>
          </a:prstGeom>
        </p:spPr>
      </p:pic>
      <p:pic>
        <p:nvPicPr>
          <p:cNvPr id="4" name="Picture 3">
            <a:extLst>
              <a:ext uri="{FF2B5EF4-FFF2-40B4-BE49-F238E27FC236}">
                <a16:creationId xmlns:a16="http://schemas.microsoft.com/office/drawing/2014/main" id="{7555204F-BCDD-C38A-748D-5C44407476CD}"/>
              </a:ext>
            </a:extLst>
          </p:cNvPr>
          <p:cNvPicPr>
            <a:picLocks noChangeAspect="1"/>
          </p:cNvPicPr>
          <p:nvPr/>
        </p:nvPicPr>
        <p:blipFill>
          <a:blip r:embed="rId4"/>
          <a:stretch>
            <a:fillRect/>
          </a:stretch>
        </p:blipFill>
        <p:spPr>
          <a:xfrm>
            <a:off x="1981200" y="5024945"/>
            <a:ext cx="6971639" cy="613855"/>
          </a:xfrm>
          <a:prstGeom prst="rect">
            <a:avLst/>
          </a:prstGeom>
        </p:spPr>
      </p:pic>
      <p:pic>
        <p:nvPicPr>
          <p:cNvPr id="5" name="Picture 4">
            <a:extLst>
              <a:ext uri="{FF2B5EF4-FFF2-40B4-BE49-F238E27FC236}">
                <a16:creationId xmlns:a16="http://schemas.microsoft.com/office/drawing/2014/main" id="{7A3834E9-6F14-346C-A68D-DAAA16BD9399}"/>
              </a:ext>
            </a:extLst>
          </p:cNvPr>
          <p:cNvPicPr>
            <a:picLocks noChangeAspect="1"/>
          </p:cNvPicPr>
          <p:nvPr/>
        </p:nvPicPr>
        <p:blipFill>
          <a:blip r:embed="rId5"/>
          <a:stretch>
            <a:fillRect/>
          </a:stretch>
        </p:blipFill>
        <p:spPr>
          <a:xfrm>
            <a:off x="1981200" y="5653157"/>
            <a:ext cx="3048000" cy="1281043"/>
          </a:xfrm>
          <a:prstGeom prst="rect">
            <a:avLst/>
          </a:prstGeom>
        </p:spPr>
      </p:pic>
    </p:spTree>
    <p:extLst>
      <p:ext uri="{BB962C8B-B14F-4D97-AF65-F5344CB8AC3E}">
        <p14:creationId xmlns:p14="http://schemas.microsoft.com/office/powerpoint/2010/main" val="41606943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1066800" y="384603"/>
            <a:ext cx="10058400" cy="907196"/>
          </a:xfrm>
        </p:spPr>
        <p:txBody>
          <a:bodyPr>
            <a:normAutofit/>
          </a:bodyPr>
          <a:lstStyle/>
          <a:p>
            <a:r>
              <a:rPr lang="en-US" dirty="0"/>
              <a:t>Intuition of attention: </a:t>
            </a:r>
          </a:p>
        </p:txBody>
      </p:sp>
      <p:sp>
        <p:nvSpPr>
          <p:cNvPr id="20483" name="Rectangle 3"/>
          <p:cNvSpPr>
            <a:spLocks noGrp="1" noChangeArrowheads="1"/>
          </p:cNvSpPr>
          <p:nvPr>
            <p:ph idx="1"/>
          </p:nvPr>
        </p:nvSpPr>
        <p:spPr>
          <a:xfrm>
            <a:off x="2438400" y="2057400"/>
            <a:ext cx="8839200" cy="4572000"/>
          </a:xfrm>
        </p:spPr>
        <p:txBody>
          <a:bodyPr>
            <a:normAutofit/>
          </a:bodyPr>
          <a:lstStyle/>
          <a:p>
            <a:pPr marL="0" indent="0"/>
            <a:r>
              <a:rPr lang="en-US" sz="3200" dirty="0"/>
              <a:t>test</a:t>
            </a:r>
          </a:p>
        </p:txBody>
      </p:sp>
      <p:pic>
        <p:nvPicPr>
          <p:cNvPr id="3" name="Picture 2">
            <a:extLst>
              <a:ext uri="{FF2B5EF4-FFF2-40B4-BE49-F238E27FC236}">
                <a16:creationId xmlns:a16="http://schemas.microsoft.com/office/drawing/2014/main" id="{3C2CBF36-87C2-B582-AFB5-02AB102947E9}"/>
              </a:ext>
            </a:extLst>
          </p:cNvPr>
          <p:cNvPicPr>
            <a:picLocks noChangeAspect="1"/>
          </p:cNvPicPr>
          <p:nvPr/>
        </p:nvPicPr>
        <p:blipFill>
          <a:blip r:embed="rId3"/>
          <a:stretch>
            <a:fillRect/>
          </a:stretch>
        </p:blipFill>
        <p:spPr>
          <a:xfrm>
            <a:off x="1066800" y="1905000"/>
            <a:ext cx="9442174" cy="4191000"/>
          </a:xfrm>
          <a:prstGeom prst="rect">
            <a:avLst/>
          </a:prstGeom>
        </p:spPr>
      </p:pic>
      <p:sp>
        <p:nvSpPr>
          <p:cNvPr id="2" name="TextBox 1">
            <a:extLst>
              <a:ext uri="{FF2B5EF4-FFF2-40B4-BE49-F238E27FC236}">
                <a16:creationId xmlns:a16="http://schemas.microsoft.com/office/drawing/2014/main" id="{24F4189B-5DAE-9E70-083C-CED684D21A2D}"/>
              </a:ext>
            </a:extLst>
          </p:cNvPr>
          <p:cNvSpPr txBox="1"/>
          <p:nvPr/>
        </p:nvSpPr>
        <p:spPr>
          <a:xfrm>
            <a:off x="3798064" y="6197025"/>
            <a:ext cx="4915128" cy="584775"/>
          </a:xfrm>
          <a:prstGeom prst="rect">
            <a:avLst/>
          </a:prstGeom>
          <a:noFill/>
        </p:spPr>
        <p:txBody>
          <a:bodyPr wrap="none" rtlCol="0">
            <a:spAutoFit/>
          </a:bodyPr>
          <a:lstStyle/>
          <a:p>
            <a:r>
              <a:rPr lang="en-US" sz="3200" b="1" dirty="0"/>
              <a:t>x1  x2  x3  x4  x5  x6  x7   xi</a:t>
            </a:r>
          </a:p>
        </p:txBody>
      </p:sp>
    </p:spTree>
    <p:extLst>
      <p:ext uri="{BB962C8B-B14F-4D97-AF65-F5344CB8AC3E}">
        <p14:creationId xmlns:p14="http://schemas.microsoft.com/office/powerpoint/2010/main" val="29785272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758687" y="0"/>
            <a:ext cx="10058400" cy="907196"/>
          </a:xfrm>
        </p:spPr>
        <p:txBody>
          <a:bodyPr>
            <a:normAutofit/>
          </a:bodyPr>
          <a:lstStyle/>
          <a:p>
            <a:r>
              <a:rPr lang="en-US" dirty="0"/>
              <a:t>Intuition of attention: </a:t>
            </a:r>
          </a:p>
        </p:txBody>
      </p:sp>
      <p:sp>
        <p:nvSpPr>
          <p:cNvPr id="20483" name="Rectangle 3"/>
          <p:cNvSpPr>
            <a:spLocks noGrp="1" noChangeArrowheads="1"/>
          </p:cNvSpPr>
          <p:nvPr>
            <p:ph idx="1"/>
          </p:nvPr>
        </p:nvSpPr>
        <p:spPr>
          <a:xfrm>
            <a:off x="2438400" y="2057400"/>
            <a:ext cx="8839200" cy="4572000"/>
          </a:xfrm>
        </p:spPr>
        <p:txBody>
          <a:bodyPr>
            <a:normAutofit/>
          </a:bodyPr>
          <a:lstStyle/>
          <a:p>
            <a:pPr marL="0" indent="0"/>
            <a:r>
              <a:rPr lang="en-US" sz="3200" dirty="0"/>
              <a:t>test</a:t>
            </a:r>
          </a:p>
        </p:txBody>
      </p:sp>
      <p:pic>
        <p:nvPicPr>
          <p:cNvPr id="3" name="Picture 2">
            <a:extLst>
              <a:ext uri="{FF2B5EF4-FFF2-40B4-BE49-F238E27FC236}">
                <a16:creationId xmlns:a16="http://schemas.microsoft.com/office/drawing/2014/main" id="{3C2CBF36-87C2-B582-AFB5-02AB102947E9}"/>
              </a:ext>
            </a:extLst>
          </p:cNvPr>
          <p:cNvPicPr>
            <a:picLocks noChangeAspect="1"/>
          </p:cNvPicPr>
          <p:nvPr/>
        </p:nvPicPr>
        <p:blipFill>
          <a:blip r:embed="rId3"/>
          <a:stretch>
            <a:fillRect/>
          </a:stretch>
        </p:blipFill>
        <p:spPr>
          <a:xfrm>
            <a:off x="1066800" y="1122408"/>
            <a:ext cx="9442174" cy="4191000"/>
          </a:xfrm>
          <a:prstGeom prst="rect">
            <a:avLst/>
          </a:prstGeom>
        </p:spPr>
      </p:pic>
      <p:sp>
        <p:nvSpPr>
          <p:cNvPr id="2" name="TextBox 1">
            <a:extLst>
              <a:ext uri="{FF2B5EF4-FFF2-40B4-BE49-F238E27FC236}">
                <a16:creationId xmlns:a16="http://schemas.microsoft.com/office/drawing/2014/main" id="{24F4189B-5DAE-9E70-083C-CED684D21A2D}"/>
              </a:ext>
            </a:extLst>
          </p:cNvPr>
          <p:cNvSpPr txBox="1"/>
          <p:nvPr/>
        </p:nvSpPr>
        <p:spPr>
          <a:xfrm>
            <a:off x="3798064" y="5414433"/>
            <a:ext cx="4915128" cy="584775"/>
          </a:xfrm>
          <a:prstGeom prst="rect">
            <a:avLst/>
          </a:prstGeom>
          <a:noFill/>
        </p:spPr>
        <p:txBody>
          <a:bodyPr wrap="none" rtlCol="0">
            <a:spAutoFit/>
          </a:bodyPr>
          <a:lstStyle/>
          <a:p>
            <a:r>
              <a:rPr lang="en-US" sz="3200" b="1" dirty="0"/>
              <a:t>x1  x2  x3  x4  x5  x6  x7   xi</a:t>
            </a:r>
          </a:p>
        </p:txBody>
      </p:sp>
      <p:sp>
        <p:nvSpPr>
          <p:cNvPr id="4" name="TextBox 3">
            <a:extLst>
              <a:ext uri="{FF2B5EF4-FFF2-40B4-BE49-F238E27FC236}">
                <a16:creationId xmlns:a16="http://schemas.microsoft.com/office/drawing/2014/main" id="{B5E2CB0C-F42F-D269-95D1-B550758C2887}"/>
              </a:ext>
            </a:extLst>
          </p:cNvPr>
          <p:cNvSpPr txBox="1"/>
          <p:nvPr/>
        </p:nvSpPr>
        <p:spPr>
          <a:xfrm>
            <a:off x="7684492" y="381000"/>
            <a:ext cx="2057400" cy="584775"/>
          </a:xfrm>
          <a:prstGeom prst="rect">
            <a:avLst/>
          </a:prstGeom>
          <a:noFill/>
        </p:spPr>
        <p:txBody>
          <a:bodyPr wrap="square" rtlCol="0">
            <a:spAutoFit/>
          </a:bodyPr>
          <a:lstStyle/>
          <a:p>
            <a:r>
              <a:rPr lang="en-US" sz="3200" dirty="0">
                <a:solidFill>
                  <a:srgbClr val="FF0000"/>
                </a:solidFill>
                <a:latin typeface="Bradley Hand" pitchFamily="2" charset="77"/>
              </a:rPr>
              <a:t>query</a:t>
            </a:r>
          </a:p>
        </p:txBody>
      </p:sp>
      <p:sp>
        <p:nvSpPr>
          <p:cNvPr id="5" name="TextBox 4">
            <a:extLst>
              <a:ext uri="{FF2B5EF4-FFF2-40B4-BE49-F238E27FC236}">
                <a16:creationId xmlns:a16="http://schemas.microsoft.com/office/drawing/2014/main" id="{EC8160F0-4554-1BBE-3B68-419A402B8B09}"/>
              </a:ext>
            </a:extLst>
          </p:cNvPr>
          <p:cNvSpPr txBox="1"/>
          <p:nvPr/>
        </p:nvSpPr>
        <p:spPr>
          <a:xfrm>
            <a:off x="4026857" y="6121974"/>
            <a:ext cx="2057400" cy="584775"/>
          </a:xfrm>
          <a:prstGeom prst="rect">
            <a:avLst/>
          </a:prstGeom>
          <a:noFill/>
        </p:spPr>
        <p:txBody>
          <a:bodyPr wrap="square" rtlCol="0">
            <a:spAutoFit/>
          </a:bodyPr>
          <a:lstStyle/>
          <a:p>
            <a:r>
              <a:rPr lang="en-US" sz="3200" dirty="0">
                <a:solidFill>
                  <a:srgbClr val="FF0000"/>
                </a:solidFill>
                <a:latin typeface="Bradley Hand" pitchFamily="2" charset="77"/>
              </a:rPr>
              <a:t>values</a:t>
            </a:r>
          </a:p>
        </p:txBody>
      </p:sp>
    </p:spTree>
    <p:extLst>
      <p:ext uri="{BB962C8B-B14F-4D97-AF65-F5344CB8AC3E}">
        <p14:creationId xmlns:p14="http://schemas.microsoft.com/office/powerpoint/2010/main" val="19257877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F4781-D84A-BC73-A841-F7BE685A860E}"/>
              </a:ext>
            </a:extLst>
          </p:cNvPr>
          <p:cNvSpPr>
            <a:spLocks noGrp="1"/>
          </p:cNvSpPr>
          <p:nvPr>
            <p:ph type="title"/>
          </p:nvPr>
        </p:nvSpPr>
        <p:spPr/>
        <p:txBody>
          <a:bodyPr/>
          <a:lstStyle/>
          <a:p>
            <a:r>
              <a:rPr lang="en-US" dirty="0"/>
              <a:t>Language models</a:t>
            </a:r>
          </a:p>
        </p:txBody>
      </p:sp>
      <p:sp>
        <p:nvSpPr>
          <p:cNvPr id="3" name="Content Placeholder 2">
            <a:extLst>
              <a:ext uri="{FF2B5EF4-FFF2-40B4-BE49-F238E27FC236}">
                <a16:creationId xmlns:a16="http://schemas.microsoft.com/office/drawing/2014/main" id="{172893DF-5229-F004-39C2-935F8D85F474}"/>
              </a:ext>
            </a:extLst>
          </p:cNvPr>
          <p:cNvSpPr>
            <a:spLocks noGrp="1"/>
          </p:cNvSpPr>
          <p:nvPr>
            <p:ph idx="1"/>
          </p:nvPr>
        </p:nvSpPr>
        <p:spPr/>
        <p:txBody>
          <a:bodyPr>
            <a:normAutofit/>
          </a:bodyPr>
          <a:lstStyle/>
          <a:p>
            <a:pPr marL="571500" indent="-571500">
              <a:buFont typeface="Arial" panose="020B0604020202020204" pitchFamily="34" charset="0"/>
              <a:buChar char="•"/>
            </a:pPr>
            <a:r>
              <a:rPr lang="en-US" sz="3600" dirty="0"/>
              <a:t>Remember the simple n-gram language model</a:t>
            </a:r>
          </a:p>
          <a:p>
            <a:pPr marL="968345" lvl="1" indent="-571500">
              <a:buFont typeface="Arial" panose="020B0604020202020204" pitchFamily="34" charset="0"/>
              <a:buChar char="•"/>
            </a:pPr>
            <a:r>
              <a:rPr lang="en-US" sz="3200" dirty="0"/>
              <a:t>Assigns probabilities to sequences of words</a:t>
            </a:r>
          </a:p>
          <a:p>
            <a:pPr marL="968345" lvl="1" indent="-571500">
              <a:buFont typeface="Arial" panose="020B0604020202020204" pitchFamily="34" charset="0"/>
              <a:buChar char="•"/>
            </a:pPr>
            <a:r>
              <a:rPr lang="en-US" sz="3200" dirty="0"/>
              <a:t>Generate text by sampling possible next words</a:t>
            </a:r>
          </a:p>
          <a:p>
            <a:pPr marL="968345" lvl="1" indent="-571500">
              <a:buFont typeface="Arial" panose="020B0604020202020204" pitchFamily="34" charset="0"/>
              <a:buChar char="•"/>
            </a:pPr>
            <a:r>
              <a:rPr lang="en-US" sz="3200" dirty="0"/>
              <a:t>Is trained on counts computed from lots of text</a:t>
            </a:r>
          </a:p>
          <a:p>
            <a:pPr marL="571500" indent="-571500">
              <a:buFont typeface="Arial" panose="020B0604020202020204" pitchFamily="34" charset="0"/>
              <a:buChar char="•"/>
            </a:pPr>
            <a:r>
              <a:rPr lang="en-US" sz="3600" dirty="0"/>
              <a:t>Large language models are similar and different:</a:t>
            </a:r>
          </a:p>
          <a:p>
            <a:pPr marL="968345" lvl="1" indent="-571500">
              <a:buFont typeface="Arial" panose="020B0604020202020204" pitchFamily="34" charset="0"/>
              <a:buChar char="•"/>
            </a:pPr>
            <a:r>
              <a:rPr lang="en-US" sz="3200" dirty="0"/>
              <a:t>Assigns probabilities to sequences of words</a:t>
            </a:r>
          </a:p>
          <a:p>
            <a:pPr marL="968345" lvl="1" indent="-571500">
              <a:buFont typeface="Arial" panose="020B0604020202020204" pitchFamily="34" charset="0"/>
              <a:buChar char="•"/>
            </a:pPr>
            <a:r>
              <a:rPr lang="en-US" sz="3200" dirty="0"/>
              <a:t>Generate text by sampling possible next words</a:t>
            </a:r>
          </a:p>
          <a:p>
            <a:pPr marL="968345" lvl="1" indent="-571500">
              <a:buFont typeface="Arial" panose="020B0604020202020204" pitchFamily="34" charset="0"/>
              <a:buChar char="•"/>
            </a:pPr>
            <a:r>
              <a:rPr lang="en-US" sz="3200" b="1" dirty="0"/>
              <a:t>Are trained by learning to guess the next word</a:t>
            </a:r>
          </a:p>
          <a:p>
            <a:pPr marL="571500" indent="-571500">
              <a:buFont typeface="Arial" panose="020B0604020202020204" pitchFamily="34" charset="0"/>
              <a:buChar char="•"/>
            </a:pPr>
            <a:endParaRPr lang="en-US" sz="3200" dirty="0"/>
          </a:p>
        </p:txBody>
      </p:sp>
    </p:spTree>
    <p:extLst>
      <p:ext uri="{BB962C8B-B14F-4D97-AF65-F5344CB8AC3E}">
        <p14:creationId xmlns:p14="http://schemas.microsoft.com/office/powerpoint/2010/main" val="1210173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EB5C8C-E21E-54CD-D27D-238A50B896F6}"/>
              </a:ext>
            </a:extLst>
          </p:cNvPr>
          <p:cNvSpPr>
            <a:spLocks noGrp="1"/>
          </p:cNvSpPr>
          <p:nvPr>
            <p:ph type="title"/>
          </p:nvPr>
        </p:nvSpPr>
        <p:spPr/>
        <p:txBody>
          <a:bodyPr/>
          <a:lstStyle/>
          <a:p>
            <a:r>
              <a:rPr lang="en-US" dirty="0"/>
              <a:t>Attention</a:t>
            </a:r>
          </a:p>
        </p:txBody>
      </p:sp>
      <p:sp>
        <p:nvSpPr>
          <p:cNvPr id="3" name="Content Placeholder 2">
            <a:extLst>
              <a:ext uri="{FF2B5EF4-FFF2-40B4-BE49-F238E27FC236}">
                <a16:creationId xmlns:a16="http://schemas.microsoft.com/office/drawing/2014/main" id="{FDF13EC5-0DB3-5970-3010-2AF01E294173}"/>
              </a:ext>
            </a:extLst>
          </p:cNvPr>
          <p:cNvSpPr>
            <a:spLocks noGrp="1"/>
          </p:cNvSpPr>
          <p:nvPr>
            <p:ph idx="1"/>
          </p:nvPr>
        </p:nvSpPr>
        <p:spPr/>
        <p:txBody>
          <a:bodyPr/>
          <a:lstStyle/>
          <a:p>
            <a:r>
              <a:rPr lang="en-US" dirty="0"/>
              <a:t>Actually it's slightly more complicated, but I won't get into that</a:t>
            </a:r>
          </a:p>
          <a:p>
            <a:r>
              <a:rPr lang="en-US" dirty="0"/>
              <a:t>High-level idea: instead of just having a query and a set of values, each embedding actually also has a key</a:t>
            </a:r>
          </a:p>
        </p:txBody>
      </p:sp>
    </p:spTree>
    <p:extLst>
      <p:ext uri="{BB962C8B-B14F-4D97-AF65-F5344CB8AC3E}">
        <p14:creationId xmlns:p14="http://schemas.microsoft.com/office/powerpoint/2010/main" val="41270183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758687" y="0"/>
            <a:ext cx="10058400" cy="907196"/>
          </a:xfrm>
        </p:spPr>
        <p:txBody>
          <a:bodyPr>
            <a:normAutofit/>
          </a:bodyPr>
          <a:lstStyle/>
          <a:p>
            <a:r>
              <a:rPr lang="en-US" dirty="0"/>
              <a:t>Intuition of attention: </a:t>
            </a:r>
          </a:p>
        </p:txBody>
      </p:sp>
      <p:sp>
        <p:nvSpPr>
          <p:cNvPr id="20483" name="Rectangle 3"/>
          <p:cNvSpPr>
            <a:spLocks noGrp="1" noChangeArrowheads="1"/>
          </p:cNvSpPr>
          <p:nvPr>
            <p:ph idx="1"/>
          </p:nvPr>
        </p:nvSpPr>
        <p:spPr>
          <a:xfrm>
            <a:off x="7772400" y="1008221"/>
            <a:ext cx="8839200" cy="4572000"/>
          </a:xfrm>
        </p:spPr>
        <p:txBody>
          <a:bodyPr>
            <a:normAutofit/>
          </a:bodyPr>
          <a:lstStyle/>
          <a:p>
            <a:pPr marL="0" indent="0"/>
            <a:r>
              <a:rPr lang="en-US" sz="3200" dirty="0"/>
              <a:t>test</a:t>
            </a:r>
          </a:p>
        </p:txBody>
      </p:sp>
      <p:pic>
        <p:nvPicPr>
          <p:cNvPr id="3" name="Picture 2">
            <a:extLst>
              <a:ext uri="{FF2B5EF4-FFF2-40B4-BE49-F238E27FC236}">
                <a16:creationId xmlns:a16="http://schemas.microsoft.com/office/drawing/2014/main" id="{3C2CBF36-87C2-B582-AFB5-02AB102947E9}"/>
              </a:ext>
            </a:extLst>
          </p:cNvPr>
          <p:cNvPicPr>
            <a:picLocks noChangeAspect="1"/>
          </p:cNvPicPr>
          <p:nvPr/>
        </p:nvPicPr>
        <p:blipFill>
          <a:blip r:embed="rId3"/>
          <a:stretch>
            <a:fillRect/>
          </a:stretch>
        </p:blipFill>
        <p:spPr>
          <a:xfrm>
            <a:off x="1066800" y="1122408"/>
            <a:ext cx="9442174" cy="4191000"/>
          </a:xfrm>
          <a:prstGeom prst="rect">
            <a:avLst/>
          </a:prstGeom>
        </p:spPr>
      </p:pic>
      <p:sp>
        <p:nvSpPr>
          <p:cNvPr id="2" name="TextBox 1">
            <a:extLst>
              <a:ext uri="{FF2B5EF4-FFF2-40B4-BE49-F238E27FC236}">
                <a16:creationId xmlns:a16="http://schemas.microsoft.com/office/drawing/2014/main" id="{24F4189B-5DAE-9E70-083C-CED684D21A2D}"/>
              </a:ext>
            </a:extLst>
          </p:cNvPr>
          <p:cNvSpPr txBox="1"/>
          <p:nvPr/>
        </p:nvSpPr>
        <p:spPr>
          <a:xfrm>
            <a:off x="3798064" y="5414433"/>
            <a:ext cx="4915128" cy="584775"/>
          </a:xfrm>
          <a:prstGeom prst="rect">
            <a:avLst/>
          </a:prstGeom>
          <a:noFill/>
        </p:spPr>
        <p:txBody>
          <a:bodyPr wrap="none" rtlCol="0">
            <a:spAutoFit/>
          </a:bodyPr>
          <a:lstStyle/>
          <a:p>
            <a:r>
              <a:rPr lang="en-US" sz="3200" b="1" dirty="0"/>
              <a:t>x1  x2  x3  x4  x5  x6  x7   xi</a:t>
            </a:r>
          </a:p>
        </p:txBody>
      </p:sp>
      <p:sp>
        <p:nvSpPr>
          <p:cNvPr id="4" name="TextBox 3">
            <a:extLst>
              <a:ext uri="{FF2B5EF4-FFF2-40B4-BE49-F238E27FC236}">
                <a16:creationId xmlns:a16="http://schemas.microsoft.com/office/drawing/2014/main" id="{B5E2CB0C-F42F-D269-95D1-B550758C2887}"/>
              </a:ext>
            </a:extLst>
          </p:cNvPr>
          <p:cNvSpPr txBox="1"/>
          <p:nvPr/>
        </p:nvSpPr>
        <p:spPr>
          <a:xfrm>
            <a:off x="7684492" y="381000"/>
            <a:ext cx="2057400" cy="584775"/>
          </a:xfrm>
          <a:prstGeom prst="rect">
            <a:avLst/>
          </a:prstGeom>
          <a:noFill/>
        </p:spPr>
        <p:txBody>
          <a:bodyPr wrap="square" rtlCol="0">
            <a:spAutoFit/>
          </a:bodyPr>
          <a:lstStyle/>
          <a:p>
            <a:r>
              <a:rPr lang="en-US" sz="3200" dirty="0">
                <a:solidFill>
                  <a:srgbClr val="FF0000"/>
                </a:solidFill>
                <a:latin typeface="Bradley Hand" pitchFamily="2" charset="77"/>
              </a:rPr>
              <a:t>query</a:t>
            </a:r>
          </a:p>
        </p:txBody>
      </p:sp>
      <p:sp>
        <p:nvSpPr>
          <p:cNvPr id="5" name="TextBox 4">
            <a:extLst>
              <a:ext uri="{FF2B5EF4-FFF2-40B4-BE49-F238E27FC236}">
                <a16:creationId xmlns:a16="http://schemas.microsoft.com/office/drawing/2014/main" id="{EC8160F0-4554-1BBE-3B68-419A402B8B09}"/>
              </a:ext>
            </a:extLst>
          </p:cNvPr>
          <p:cNvSpPr txBox="1"/>
          <p:nvPr/>
        </p:nvSpPr>
        <p:spPr>
          <a:xfrm>
            <a:off x="1968500" y="6273225"/>
            <a:ext cx="2057400" cy="584775"/>
          </a:xfrm>
          <a:prstGeom prst="rect">
            <a:avLst/>
          </a:prstGeom>
          <a:noFill/>
        </p:spPr>
        <p:txBody>
          <a:bodyPr wrap="square" rtlCol="0">
            <a:spAutoFit/>
          </a:bodyPr>
          <a:lstStyle/>
          <a:p>
            <a:r>
              <a:rPr lang="en-US" sz="3200" dirty="0">
                <a:solidFill>
                  <a:srgbClr val="FF0000"/>
                </a:solidFill>
                <a:latin typeface="Bradley Hand" pitchFamily="2" charset="77"/>
              </a:rPr>
              <a:t>values</a:t>
            </a:r>
          </a:p>
        </p:txBody>
      </p:sp>
      <p:grpSp>
        <p:nvGrpSpPr>
          <p:cNvPr id="10" name="Group 9">
            <a:extLst>
              <a:ext uri="{FF2B5EF4-FFF2-40B4-BE49-F238E27FC236}">
                <a16:creationId xmlns:a16="http://schemas.microsoft.com/office/drawing/2014/main" id="{A73298C9-68DC-E88A-758A-84FDD4C53AE8}"/>
              </a:ext>
            </a:extLst>
          </p:cNvPr>
          <p:cNvGrpSpPr/>
          <p:nvPr/>
        </p:nvGrpSpPr>
        <p:grpSpPr>
          <a:xfrm>
            <a:off x="3886200" y="6096000"/>
            <a:ext cx="381000" cy="443812"/>
            <a:chOff x="3886200" y="6261788"/>
            <a:chExt cx="381000" cy="443812"/>
          </a:xfrm>
        </p:grpSpPr>
        <p:sp>
          <p:nvSpPr>
            <p:cNvPr id="6" name="Rectangle 5">
              <a:extLst>
                <a:ext uri="{FF2B5EF4-FFF2-40B4-BE49-F238E27FC236}">
                  <a16:creationId xmlns:a16="http://schemas.microsoft.com/office/drawing/2014/main" id="{E792437F-EE2A-BB09-3E1D-EBF8891C4D4E}"/>
                </a:ext>
              </a:extLst>
            </p:cNvPr>
            <p:cNvSpPr/>
            <p:nvPr/>
          </p:nvSpPr>
          <p:spPr>
            <a:xfrm>
              <a:off x="3886200" y="6261788"/>
              <a:ext cx="381000" cy="215212"/>
            </a:xfrm>
            <a:prstGeom prst="rect">
              <a:avLst/>
            </a:prstGeom>
            <a:solidFill>
              <a:schemeClr val="accent3">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k</a:t>
              </a:r>
            </a:p>
          </p:txBody>
        </p:sp>
        <p:sp>
          <p:nvSpPr>
            <p:cNvPr id="8" name="Rectangle 7">
              <a:extLst>
                <a:ext uri="{FF2B5EF4-FFF2-40B4-BE49-F238E27FC236}">
                  <a16:creationId xmlns:a16="http://schemas.microsoft.com/office/drawing/2014/main" id="{13384282-D79C-8ABE-9A55-16EE816137CE}"/>
                </a:ext>
              </a:extLst>
            </p:cNvPr>
            <p:cNvSpPr/>
            <p:nvPr/>
          </p:nvSpPr>
          <p:spPr>
            <a:xfrm>
              <a:off x="3886200" y="6490388"/>
              <a:ext cx="381000" cy="215212"/>
            </a:xfrm>
            <a:prstGeom prst="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a:t>
              </a:r>
            </a:p>
          </p:txBody>
        </p:sp>
      </p:grpSp>
      <p:grpSp>
        <p:nvGrpSpPr>
          <p:cNvPr id="11" name="Group 10">
            <a:extLst>
              <a:ext uri="{FF2B5EF4-FFF2-40B4-BE49-F238E27FC236}">
                <a16:creationId xmlns:a16="http://schemas.microsoft.com/office/drawing/2014/main" id="{92345E34-5349-C1CD-6EB5-C1B6A1481E8F}"/>
              </a:ext>
            </a:extLst>
          </p:cNvPr>
          <p:cNvGrpSpPr/>
          <p:nvPr/>
        </p:nvGrpSpPr>
        <p:grpSpPr>
          <a:xfrm>
            <a:off x="4495800" y="6096000"/>
            <a:ext cx="381000" cy="443812"/>
            <a:chOff x="3886200" y="6261788"/>
            <a:chExt cx="381000" cy="443812"/>
          </a:xfrm>
        </p:grpSpPr>
        <p:sp>
          <p:nvSpPr>
            <p:cNvPr id="12" name="Rectangle 11">
              <a:extLst>
                <a:ext uri="{FF2B5EF4-FFF2-40B4-BE49-F238E27FC236}">
                  <a16:creationId xmlns:a16="http://schemas.microsoft.com/office/drawing/2014/main" id="{4B226BB1-D0C8-1086-0969-E575D5A1A83B}"/>
                </a:ext>
              </a:extLst>
            </p:cNvPr>
            <p:cNvSpPr/>
            <p:nvPr/>
          </p:nvSpPr>
          <p:spPr>
            <a:xfrm>
              <a:off x="3886200" y="6261788"/>
              <a:ext cx="381000" cy="215212"/>
            </a:xfrm>
            <a:prstGeom prst="rect">
              <a:avLst/>
            </a:prstGeom>
            <a:solidFill>
              <a:schemeClr val="accent3">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k</a:t>
              </a:r>
            </a:p>
          </p:txBody>
        </p:sp>
        <p:sp>
          <p:nvSpPr>
            <p:cNvPr id="13" name="Rectangle 12">
              <a:extLst>
                <a:ext uri="{FF2B5EF4-FFF2-40B4-BE49-F238E27FC236}">
                  <a16:creationId xmlns:a16="http://schemas.microsoft.com/office/drawing/2014/main" id="{AB8BC482-1061-8768-E6FA-9FB081409DE9}"/>
                </a:ext>
              </a:extLst>
            </p:cNvPr>
            <p:cNvSpPr/>
            <p:nvPr/>
          </p:nvSpPr>
          <p:spPr>
            <a:xfrm>
              <a:off x="3886200" y="6490388"/>
              <a:ext cx="381000" cy="215212"/>
            </a:xfrm>
            <a:prstGeom prst="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a:t>
              </a:r>
            </a:p>
          </p:txBody>
        </p:sp>
      </p:grpSp>
      <p:grpSp>
        <p:nvGrpSpPr>
          <p:cNvPr id="14" name="Group 13">
            <a:extLst>
              <a:ext uri="{FF2B5EF4-FFF2-40B4-BE49-F238E27FC236}">
                <a16:creationId xmlns:a16="http://schemas.microsoft.com/office/drawing/2014/main" id="{EDE10602-2F0B-BF71-7284-4930CC69FC44}"/>
              </a:ext>
            </a:extLst>
          </p:cNvPr>
          <p:cNvGrpSpPr/>
          <p:nvPr/>
        </p:nvGrpSpPr>
        <p:grpSpPr>
          <a:xfrm>
            <a:off x="5105400" y="6096000"/>
            <a:ext cx="381000" cy="443812"/>
            <a:chOff x="3886200" y="6261788"/>
            <a:chExt cx="381000" cy="443812"/>
          </a:xfrm>
        </p:grpSpPr>
        <p:sp>
          <p:nvSpPr>
            <p:cNvPr id="15" name="Rectangle 14">
              <a:extLst>
                <a:ext uri="{FF2B5EF4-FFF2-40B4-BE49-F238E27FC236}">
                  <a16:creationId xmlns:a16="http://schemas.microsoft.com/office/drawing/2014/main" id="{3920FA73-7321-C52B-2EA3-E1167CE6F329}"/>
                </a:ext>
              </a:extLst>
            </p:cNvPr>
            <p:cNvSpPr/>
            <p:nvPr/>
          </p:nvSpPr>
          <p:spPr>
            <a:xfrm>
              <a:off x="3886200" y="6261788"/>
              <a:ext cx="381000" cy="215212"/>
            </a:xfrm>
            <a:prstGeom prst="rect">
              <a:avLst/>
            </a:prstGeom>
            <a:solidFill>
              <a:schemeClr val="accent3">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k</a:t>
              </a:r>
            </a:p>
          </p:txBody>
        </p:sp>
        <p:sp>
          <p:nvSpPr>
            <p:cNvPr id="16" name="Rectangle 15">
              <a:extLst>
                <a:ext uri="{FF2B5EF4-FFF2-40B4-BE49-F238E27FC236}">
                  <a16:creationId xmlns:a16="http://schemas.microsoft.com/office/drawing/2014/main" id="{17E8811D-E6B4-A419-698C-3398D07E5E9C}"/>
                </a:ext>
              </a:extLst>
            </p:cNvPr>
            <p:cNvSpPr/>
            <p:nvPr/>
          </p:nvSpPr>
          <p:spPr>
            <a:xfrm>
              <a:off x="3886200" y="6490388"/>
              <a:ext cx="381000" cy="215212"/>
            </a:xfrm>
            <a:prstGeom prst="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a:t>
              </a:r>
            </a:p>
          </p:txBody>
        </p:sp>
      </p:grpSp>
      <p:grpSp>
        <p:nvGrpSpPr>
          <p:cNvPr id="17" name="Group 16">
            <a:extLst>
              <a:ext uri="{FF2B5EF4-FFF2-40B4-BE49-F238E27FC236}">
                <a16:creationId xmlns:a16="http://schemas.microsoft.com/office/drawing/2014/main" id="{5A922B46-9C5F-D9D1-017C-99076BF1D36F}"/>
              </a:ext>
            </a:extLst>
          </p:cNvPr>
          <p:cNvGrpSpPr/>
          <p:nvPr/>
        </p:nvGrpSpPr>
        <p:grpSpPr>
          <a:xfrm>
            <a:off x="5753100" y="6096000"/>
            <a:ext cx="381000" cy="443812"/>
            <a:chOff x="3886200" y="6261788"/>
            <a:chExt cx="381000" cy="443812"/>
          </a:xfrm>
        </p:grpSpPr>
        <p:sp>
          <p:nvSpPr>
            <p:cNvPr id="18" name="Rectangle 17">
              <a:extLst>
                <a:ext uri="{FF2B5EF4-FFF2-40B4-BE49-F238E27FC236}">
                  <a16:creationId xmlns:a16="http://schemas.microsoft.com/office/drawing/2014/main" id="{A9AEDAD0-9AF8-7389-2943-F811BF7705F0}"/>
                </a:ext>
              </a:extLst>
            </p:cNvPr>
            <p:cNvSpPr/>
            <p:nvPr/>
          </p:nvSpPr>
          <p:spPr>
            <a:xfrm>
              <a:off x="3886200" y="6261788"/>
              <a:ext cx="381000" cy="215212"/>
            </a:xfrm>
            <a:prstGeom prst="rect">
              <a:avLst/>
            </a:prstGeom>
            <a:solidFill>
              <a:schemeClr val="accent3">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k</a:t>
              </a:r>
            </a:p>
          </p:txBody>
        </p:sp>
        <p:sp>
          <p:nvSpPr>
            <p:cNvPr id="19" name="Rectangle 18">
              <a:extLst>
                <a:ext uri="{FF2B5EF4-FFF2-40B4-BE49-F238E27FC236}">
                  <a16:creationId xmlns:a16="http://schemas.microsoft.com/office/drawing/2014/main" id="{4583ED46-6770-6C74-6CF8-32A5FEABB9F2}"/>
                </a:ext>
              </a:extLst>
            </p:cNvPr>
            <p:cNvSpPr/>
            <p:nvPr/>
          </p:nvSpPr>
          <p:spPr>
            <a:xfrm>
              <a:off x="3886200" y="6490388"/>
              <a:ext cx="381000" cy="215212"/>
            </a:xfrm>
            <a:prstGeom prst="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a:t>
              </a:r>
            </a:p>
          </p:txBody>
        </p:sp>
      </p:grpSp>
      <p:grpSp>
        <p:nvGrpSpPr>
          <p:cNvPr id="20" name="Group 19">
            <a:extLst>
              <a:ext uri="{FF2B5EF4-FFF2-40B4-BE49-F238E27FC236}">
                <a16:creationId xmlns:a16="http://schemas.microsoft.com/office/drawing/2014/main" id="{A3D81AD1-470E-87C3-682C-84F97634ED0E}"/>
              </a:ext>
            </a:extLst>
          </p:cNvPr>
          <p:cNvGrpSpPr/>
          <p:nvPr/>
        </p:nvGrpSpPr>
        <p:grpSpPr>
          <a:xfrm>
            <a:off x="6366934" y="6096000"/>
            <a:ext cx="381000" cy="443812"/>
            <a:chOff x="3886200" y="6261788"/>
            <a:chExt cx="381000" cy="443812"/>
          </a:xfrm>
        </p:grpSpPr>
        <p:sp>
          <p:nvSpPr>
            <p:cNvPr id="21" name="Rectangle 20">
              <a:extLst>
                <a:ext uri="{FF2B5EF4-FFF2-40B4-BE49-F238E27FC236}">
                  <a16:creationId xmlns:a16="http://schemas.microsoft.com/office/drawing/2014/main" id="{76D7FB67-AA43-7644-1A72-C578F6F0F91E}"/>
                </a:ext>
              </a:extLst>
            </p:cNvPr>
            <p:cNvSpPr/>
            <p:nvPr/>
          </p:nvSpPr>
          <p:spPr>
            <a:xfrm>
              <a:off x="3886200" y="6261788"/>
              <a:ext cx="381000" cy="215212"/>
            </a:xfrm>
            <a:prstGeom prst="rect">
              <a:avLst/>
            </a:prstGeom>
            <a:solidFill>
              <a:schemeClr val="accent3">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k</a:t>
              </a:r>
            </a:p>
          </p:txBody>
        </p:sp>
        <p:sp>
          <p:nvSpPr>
            <p:cNvPr id="22" name="Rectangle 21">
              <a:extLst>
                <a:ext uri="{FF2B5EF4-FFF2-40B4-BE49-F238E27FC236}">
                  <a16:creationId xmlns:a16="http://schemas.microsoft.com/office/drawing/2014/main" id="{70D3CA25-CD6D-5585-9B63-6E4C5A1028E8}"/>
                </a:ext>
              </a:extLst>
            </p:cNvPr>
            <p:cNvSpPr/>
            <p:nvPr/>
          </p:nvSpPr>
          <p:spPr>
            <a:xfrm>
              <a:off x="3886200" y="6490388"/>
              <a:ext cx="381000" cy="215212"/>
            </a:xfrm>
            <a:prstGeom prst="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a:t>
              </a:r>
            </a:p>
          </p:txBody>
        </p:sp>
      </p:grpSp>
      <p:grpSp>
        <p:nvGrpSpPr>
          <p:cNvPr id="26" name="Group 25">
            <a:extLst>
              <a:ext uri="{FF2B5EF4-FFF2-40B4-BE49-F238E27FC236}">
                <a16:creationId xmlns:a16="http://schemas.microsoft.com/office/drawing/2014/main" id="{3BC4B509-B4B5-CA49-45AB-075BDE22E765}"/>
              </a:ext>
            </a:extLst>
          </p:cNvPr>
          <p:cNvGrpSpPr/>
          <p:nvPr/>
        </p:nvGrpSpPr>
        <p:grpSpPr>
          <a:xfrm>
            <a:off x="6972300" y="6096000"/>
            <a:ext cx="381000" cy="443812"/>
            <a:chOff x="3886200" y="6261788"/>
            <a:chExt cx="381000" cy="443812"/>
          </a:xfrm>
        </p:grpSpPr>
        <p:sp>
          <p:nvSpPr>
            <p:cNvPr id="27" name="Rectangle 26">
              <a:extLst>
                <a:ext uri="{FF2B5EF4-FFF2-40B4-BE49-F238E27FC236}">
                  <a16:creationId xmlns:a16="http://schemas.microsoft.com/office/drawing/2014/main" id="{851630AD-F2E9-E0BC-F0DB-A6275E03C792}"/>
                </a:ext>
              </a:extLst>
            </p:cNvPr>
            <p:cNvSpPr/>
            <p:nvPr/>
          </p:nvSpPr>
          <p:spPr>
            <a:xfrm>
              <a:off x="3886200" y="6261788"/>
              <a:ext cx="381000" cy="215212"/>
            </a:xfrm>
            <a:prstGeom prst="rect">
              <a:avLst/>
            </a:prstGeom>
            <a:solidFill>
              <a:schemeClr val="accent3">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k</a:t>
              </a:r>
            </a:p>
          </p:txBody>
        </p:sp>
        <p:sp>
          <p:nvSpPr>
            <p:cNvPr id="28" name="Rectangle 27">
              <a:extLst>
                <a:ext uri="{FF2B5EF4-FFF2-40B4-BE49-F238E27FC236}">
                  <a16:creationId xmlns:a16="http://schemas.microsoft.com/office/drawing/2014/main" id="{F5942C37-95E9-3FD4-5A18-7AB50CCA9C32}"/>
                </a:ext>
              </a:extLst>
            </p:cNvPr>
            <p:cNvSpPr/>
            <p:nvPr/>
          </p:nvSpPr>
          <p:spPr>
            <a:xfrm>
              <a:off x="3886200" y="6490388"/>
              <a:ext cx="381000" cy="215212"/>
            </a:xfrm>
            <a:prstGeom prst="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a:t>
              </a:r>
            </a:p>
          </p:txBody>
        </p:sp>
      </p:grpSp>
      <p:grpSp>
        <p:nvGrpSpPr>
          <p:cNvPr id="29" name="Group 28">
            <a:extLst>
              <a:ext uri="{FF2B5EF4-FFF2-40B4-BE49-F238E27FC236}">
                <a16:creationId xmlns:a16="http://schemas.microsoft.com/office/drawing/2014/main" id="{5DBB6525-FB1C-B846-7225-32797E3BACBD}"/>
              </a:ext>
            </a:extLst>
          </p:cNvPr>
          <p:cNvGrpSpPr/>
          <p:nvPr/>
        </p:nvGrpSpPr>
        <p:grpSpPr>
          <a:xfrm>
            <a:off x="7548034" y="6096000"/>
            <a:ext cx="381000" cy="443812"/>
            <a:chOff x="3886200" y="6261788"/>
            <a:chExt cx="381000" cy="443812"/>
          </a:xfrm>
        </p:grpSpPr>
        <p:sp>
          <p:nvSpPr>
            <p:cNvPr id="30" name="Rectangle 29">
              <a:extLst>
                <a:ext uri="{FF2B5EF4-FFF2-40B4-BE49-F238E27FC236}">
                  <a16:creationId xmlns:a16="http://schemas.microsoft.com/office/drawing/2014/main" id="{B4735574-F895-9E09-0332-C10ADC581140}"/>
                </a:ext>
              </a:extLst>
            </p:cNvPr>
            <p:cNvSpPr/>
            <p:nvPr/>
          </p:nvSpPr>
          <p:spPr>
            <a:xfrm>
              <a:off x="3886200" y="6261788"/>
              <a:ext cx="381000" cy="215212"/>
            </a:xfrm>
            <a:prstGeom prst="rect">
              <a:avLst/>
            </a:prstGeom>
            <a:solidFill>
              <a:schemeClr val="accent3">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k</a:t>
              </a:r>
            </a:p>
          </p:txBody>
        </p:sp>
        <p:sp>
          <p:nvSpPr>
            <p:cNvPr id="31" name="Rectangle 30">
              <a:extLst>
                <a:ext uri="{FF2B5EF4-FFF2-40B4-BE49-F238E27FC236}">
                  <a16:creationId xmlns:a16="http://schemas.microsoft.com/office/drawing/2014/main" id="{ACFBDA77-42B0-E10A-EBBE-BCFDC504321C}"/>
                </a:ext>
              </a:extLst>
            </p:cNvPr>
            <p:cNvSpPr/>
            <p:nvPr/>
          </p:nvSpPr>
          <p:spPr>
            <a:xfrm>
              <a:off x="3886200" y="6490388"/>
              <a:ext cx="381000" cy="215212"/>
            </a:xfrm>
            <a:prstGeom prst="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a:t>
              </a:r>
            </a:p>
          </p:txBody>
        </p:sp>
      </p:grpSp>
      <p:sp>
        <p:nvSpPr>
          <p:cNvPr id="32" name="TextBox 31">
            <a:extLst>
              <a:ext uri="{FF2B5EF4-FFF2-40B4-BE49-F238E27FC236}">
                <a16:creationId xmlns:a16="http://schemas.microsoft.com/office/drawing/2014/main" id="{E729FA6D-61F7-B1D7-4B7D-7BF30A0E7029}"/>
              </a:ext>
            </a:extLst>
          </p:cNvPr>
          <p:cNvSpPr txBox="1"/>
          <p:nvPr/>
        </p:nvSpPr>
        <p:spPr>
          <a:xfrm>
            <a:off x="1987550" y="5865915"/>
            <a:ext cx="2057400" cy="584775"/>
          </a:xfrm>
          <a:prstGeom prst="rect">
            <a:avLst/>
          </a:prstGeom>
          <a:noFill/>
        </p:spPr>
        <p:txBody>
          <a:bodyPr wrap="square" rtlCol="0">
            <a:spAutoFit/>
          </a:bodyPr>
          <a:lstStyle/>
          <a:p>
            <a:r>
              <a:rPr lang="en-US" sz="3200" dirty="0">
                <a:solidFill>
                  <a:srgbClr val="FF0000"/>
                </a:solidFill>
                <a:latin typeface="Bradley Hand" pitchFamily="2" charset="77"/>
              </a:rPr>
              <a:t>keys</a:t>
            </a:r>
          </a:p>
        </p:txBody>
      </p:sp>
    </p:spTree>
    <p:extLst>
      <p:ext uri="{BB962C8B-B14F-4D97-AF65-F5344CB8AC3E}">
        <p14:creationId xmlns:p14="http://schemas.microsoft.com/office/powerpoint/2010/main" val="15754621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EB5C8C-E21E-54CD-D27D-238A50B896F6}"/>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FDF13EC5-0DB3-5970-3010-2AF01E294173}"/>
              </a:ext>
            </a:extLst>
          </p:cNvPr>
          <p:cNvSpPr>
            <a:spLocks noGrp="1"/>
          </p:cNvSpPr>
          <p:nvPr>
            <p:ph idx="1"/>
          </p:nvPr>
        </p:nvSpPr>
        <p:spPr/>
        <p:txBody>
          <a:bodyPr/>
          <a:lstStyle/>
          <a:p>
            <a:r>
              <a:rPr lang="en-US" dirty="0"/>
              <a:t>Attention is a method for enriching the representation of a token by incorporating contextual information</a:t>
            </a:r>
          </a:p>
          <a:p>
            <a:r>
              <a:rPr lang="en-US" dirty="0"/>
              <a:t>The result: the embedding for each word will be different in different contexts!</a:t>
            </a:r>
          </a:p>
          <a:p>
            <a:r>
              <a:rPr lang="en-US" dirty="0"/>
              <a:t>Contextual embeddings: a representation of word meaning in its context.</a:t>
            </a:r>
          </a:p>
        </p:txBody>
      </p:sp>
    </p:spTree>
    <p:extLst>
      <p:ext uri="{BB962C8B-B14F-4D97-AF65-F5344CB8AC3E}">
        <p14:creationId xmlns:p14="http://schemas.microsoft.com/office/powerpoint/2010/main" val="1532179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title"/>
          </p:nvPr>
        </p:nvSpPr>
        <p:spPr/>
        <p:txBody>
          <a:bodyPr>
            <a:normAutofit/>
          </a:bodyPr>
          <a:lstStyle/>
          <a:p>
            <a:r>
              <a:rPr lang="en-US" sz="4000" dirty="0">
                <a:solidFill>
                  <a:schemeClr val="bg1"/>
                </a:solidFill>
                <a:ea typeface="Franklin Gothic Book" charset="0"/>
                <a:cs typeface="Franklin Gothic Book" charset="0"/>
              </a:rPr>
              <a:t>Transformers and Large Language Models</a:t>
            </a:r>
          </a:p>
        </p:txBody>
      </p:sp>
      <p:sp>
        <p:nvSpPr>
          <p:cNvPr id="16387" name="Rectangle 6"/>
          <p:cNvSpPr>
            <a:spLocks noGrp="1" noChangeArrowheads="1"/>
          </p:cNvSpPr>
          <p:nvPr>
            <p:ph idx="1"/>
          </p:nvPr>
        </p:nvSpPr>
        <p:spPr/>
        <p:txBody>
          <a:bodyPr>
            <a:normAutofit/>
          </a:bodyPr>
          <a:lstStyle/>
          <a:p>
            <a:pPr eaLnBrk="1" hangingPunct="1">
              <a:buFont typeface="Times" charset="0"/>
              <a:buNone/>
            </a:pPr>
            <a:r>
              <a:rPr lang="en-US" sz="4000" dirty="0">
                <a:solidFill>
                  <a:srgbClr val="A4001D"/>
                </a:solidFill>
                <a:latin typeface="Calibri"/>
                <a:ea typeface="ＭＳ Ｐゴシック" charset="0"/>
                <a:cs typeface="Calibri"/>
              </a:rPr>
              <a:t>Attention</a:t>
            </a:r>
          </a:p>
        </p:txBody>
      </p:sp>
      <p:sp>
        <p:nvSpPr>
          <p:cNvPr id="3" name="Text Placeholder 2">
            <a:extLst>
              <a:ext uri="{FF2B5EF4-FFF2-40B4-BE49-F238E27FC236}">
                <a16:creationId xmlns:a16="http://schemas.microsoft.com/office/drawing/2014/main" id="{51FD0C09-EFC7-684F-8EDB-3D513508F962}"/>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3538355641"/>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title"/>
          </p:nvPr>
        </p:nvSpPr>
        <p:spPr/>
        <p:txBody>
          <a:bodyPr>
            <a:normAutofit/>
          </a:bodyPr>
          <a:lstStyle/>
          <a:p>
            <a:r>
              <a:rPr lang="en-US" sz="4000" dirty="0">
                <a:solidFill>
                  <a:schemeClr val="bg1"/>
                </a:solidFill>
                <a:ea typeface="Franklin Gothic Book" charset="0"/>
                <a:cs typeface="Franklin Gothic Book" charset="0"/>
              </a:rPr>
              <a:t>Transformers and Large Language Models</a:t>
            </a:r>
          </a:p>
        </p:txBody>
      </p:sp>
      <p:sp>
        <p:nvSpPr>
          <p:cNvPr id="16387" name="Rectangle 6"/>
          <p:cNvSpPr>
            <a:spLocks noGrp="1" noChangeArrowheads="1"/>
          </p:cNvSpPr>
          <p:nvPr>
            <p:ph idx="1"/>
          </p:nvPr>
        </p:nvSpPr>
        <p:spPr/>
        <p:txBody>
          <a:bodyPr>
            <a:normAutofit/>
          </a:bodyPr>
          <a:lstStyle/>
          <a:p>
            <a:pPr eaLnBrk="1" hangingPunct="1">
              <a:buFont typeface="Times" charset="0"/>
              <a:buNone/>
            </a:pPr>
            <a:r>
              <a:rPr lang="en-US" sz="4000" dirty="0">
                <a:solidFill>
                  <a:srgbClr val="A4001D"/>
                </a:solidFill>
                <a:latin typeface="Calibri"/>
                <a:ea typeface="ＭＳ Ｐゴシック" charset="0"/>
                <a:cs typeface="Calibri"/>
              </a:rPr>
              <a:t>The rest of the transformer applied to language modeling</a:t>
            </a:r>
          </a:p>
        </p:txBody>
      </p:sp>
      <p:sp>
        <p:nvSpPr>
          <p:cNvPr id="3" name="Text Placeholder 2">
            <a:extLst>
              <a:ext uri="{FF2B5EF4-FFF2-40B4-BE49-F238E27FC236}">
                <a16:creationId xmlns:a16="http://schemas.microsoft.com/office/drawing/2014/main" id="{51FD0C09-EFC7-684F-8EDB-3D513508F962}"/>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1105343970"/>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EB5C8C-E21E-54CD-D27D-238A50B896F6}"/>
              </a:ext>
            </a:extLst>
          </p:cNvPr>
          <p:cNvSpPr>
            <a:spLocks noGrp="1"/>
          </p:cNvSpPr>
          <p:nvPr>
            <p:ph type="title"/>
          </p:nvPr>
        </p:nvSpPr>
        <p:spPr/>
        <p:txBody>
          <a:bodyPr/>
          <a:lstStyle/>
          <a:p>
            <a:r>
              <a:rPr lang="en-US" dirty="0"/>
              <a:t>The transformer</a:t>
            </a:r>
          </a:p>
        </p:txBody>
      </p:sp>
      <p:sp>
        <p:nvSpPr>
          <p:cNvPr id="3" name="Content Placeholder 2">
            <a:extLst>
              <a:ext uri="{FF2B5EF4-FFF2-40B4-BE49-F238E27FC236}">
                <a16:creationId xmlns:a16="http://schemas.microsoft.com/office/drawing/2014/main" id="{FDF13EC5-0DB3-5970-3010-2AF01E294173}"/>
              </a:ext>
            </a:extLst>
          </p:cNvPr>
          <p:cNvSpPr>
            <a:spLocks noGrp="1"/>
          </p:cNvSpPr>
          <p:nvPr>
            <p:ph idx="1"/>
          </p:nvPr>
        </p:nvSpPr>
        <p:spPr/>
        <p:txBody>
          <a:bodyPr/>
          <a:lstStyle/>
          <a:p>
            <a:r>
              <a:rPr lang="en-US" dirty="0"/>
              <a:t>Attention is just part of computing embeddings in a transformer.</a:t>
            </a:r>
          </a:p>
          <a:p>
            <a:endParaRPr lang="en-US" dirty="0"/>
          </a:p>
          <a:p>
            <a:r>
              <a:rPr lang="en-US" dirty="0"/>
              <a:t>Let's see more of the mechanism</a:t>
            </a:r>
          </a:p>
        </p:txBody>
      </p:sp>
    </p:spTree>
    <p:extLst>
      <p:ext uri="{BB962C8B-B14F-4D97-AF65-F5344CB8AC3E}">
        <p14:creationId xmlns:p14="http://schemas.microsoft.com/office/powerpoint/2010/main" val="40253759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7204CA-17D2-267C-ECD8-A2059966ACF7}"/>
              </a:ext>
            </a:extLst>
          </p:cNvPr>
          <p:cNvSpPr>
            <a:spLocks noGrp="1"/>
          </p:cNvSpPr>
          <p:nvPr>
            <p:ph type="title"/>
          </p:nvPr>
        </p:nvSpPr>
        <p:spPr/>
        <p:txBody>
          <a:bodyPr>
            <a:normAutofit/>
          </a:bodyPr>
          <a:lstStyle/>
          <a:p>
            <a:r>
              <a:rPr lang="en-US" dirty="0"/>
              <a:t>Reminder: transformer language model</a:t>
            </a:r>
          </a:p>
        </p:txBody>
      </p:sp>
      <p:pic>
        <p:nvPicPr>
          <p:cNvPr id="5" name="Content Placeholder 4">
            <a:extLst>
              <a:ext uri="{FF2B5EF4-FFF2-40B4-BE49-F238E27FC236}">
                <a16:creationId xmlns:a16="http://schemas.microsoft.com/office/drawing/2014/main" id="{8ECE246B-A586-10DE-DD5F-21C165623B2C}"/>
              </a:ext>
            </a:extLst>
          </p:cNvPr>
          <p:cNvPicPr>
            <a:picLocks noGrp="1" noChangeAspect="1"/>
          </p:cNvPicPr>
          <p:nvPr>
            <p:ph idx="1"/>
          </p:nvPr>
        </p:nvPicPr>
        <p:blipFill>
          <a:blip r:embed="rId2"/>
          <a:stretch>
            <a:fillRect/>
          </a:stretch>
        </p:blipFill>
        <p:spPr>
          <a:xfrm>
            <a:off x="1899183" y="1600200"/>
            <a:ext cx="8393633" cy="4953000"/>
          </a:xfrm>
        </p:spPr>
      </p:pic>
      <mc:AlternateContent xmlns:mc="http://schemas.openxmlformats.org/markup-compatibility/2006" xmlns:p14="http://schemas.microsoft.com/office/powerpoint/2010/main">
        <mc:Choice Requires="p14">
          <p:contentPart p14:bwMode="auto" r:id="rId3">
            <p14:nvContentPartPr>
              <p14:cNvPr id="10" name="Ink 9">
                <a:extLst>
                  <a:ext uri="{FF2B5EF4-FFF2-40B4-BE49-F238E27FC236}">
                    <a16:creationId xmlns:a16="http://schemas.microsoft.com/office/drawing/2014/main" id="{D0B9D6D1-7484-02B6-5C51-CF39B989F1D5}"/>
                  </a:ext>
                </a:extLst>
              </p14:cNvPr>
              <p14:cNvContentPartPr/>
              <p14:nvPr/>
            </p14:nvContentPartPr>
            <p14:xfrm>
              <a:off x="4477347" y="3025067"/>
              <a:ext cx="1105560" cy="2146680"/>
            </p14:xfrm>
          </p:contentPart>
        </mc:Choice>
        <mc:Fallback xmlns="">
          <p:pic>
            <p:nvPicPr>
              <p:cNvPr id="10" name="Ink 9">
                <a:extLst>
                  <a:ext uri="{FF2B5EF4-FFF2-40B4-BE49-F238E27FC236}">
                    <a16:creationId xmlns:a16="http://schemas.microsoft.com/office/drawing/2014/main" id="{D0B9D6D1-7484-02B6-5C51-CF39B989F1D5}"/>
                  </a:ext>
                </a:extLst>
              </p:cNvPr>
              <p:cNvPicPr/>
              <p:nvPr/>
            </p:nvPicPr>
            <p:blipFill>
              <a:blip r:embed="rId4"/>
              <a:stretch>
                <a:fillRect/>
              </a:stretch>
            </p:blipFill>
            <p:spPr>
              <a:xfrm>
                <a:off x="4441707" y="2989427"/>
                <a:ext cx="1177200" cy="2218320"/>
              </a:xfrm>
              <a:prstGeom prst="rect">
                <a:avLst/>
              </a:prstGeom>
            </p:spPr>
          </p:pic>
        </mc:Fallback>
      </mc:AlternateContent>
    </p:spTree>
    <p:extLst>
      <p:ext uri="{BB962C8B-B14F-4D97-AF65-F5344CB8AC3E}">
        <p14:creationId xmlns:p14="http://schemas.microsoft.com/office/powerpoint/2010/main" val="1314508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750" fill="hold"/>
                                        <p:tgtEl>
                                          <p:spTgt spid="10"/>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6961D0-1611-46D9-F27A-2758597A9907}"/>
              </a:ext>
            </a:extLst>
          </p:cNvPr>
          <p:cNvSpPr>
            <a:spLocks noGrp="1"/>
          </p:cNvSpPr>
          <p:nvPr>
            <p:ph type="title"/>
          </p:nvPr>
        </p:nvSpPr>
        <p:spPr/>
        <p:txBody>
          <a:bodyPr>
            <a:normAutofit fontScale="90000"/>
          </a:bodyPr>
          <a:lstStyle/>
          <a:p>
            <a:r>
              <a:rPr lang="en-US" dirty="0"/>
              <a:t>The residual stream: each token gets passed up and modified</a:t>
            </a:r>
          </a:p>
        </p:txBody>
      </p:sp>
      <p:pic>
        <p:nvPicPr>
          <p:cNvPr id="5" name="Content Placeholder 4">
            <a:extLst>
              <a:ext uri="{FF2B5EF4-FFF2-40B4-BE49-F238E27FC236}">
                <a16:creationId xmlns:a16="http://schemas.microsoft.com/office/drawing/2014/main" id="{C59809C6-2AD9-941E-0415-ECE39501F2B0}"/>
              </a:ext>
            </a:extLst>
          </p:cNvPr>
          <p:cNvPicPr>
            <a:picLocks noGrp="1" noChangeAspect="1"/>
          </p:cNvPicPr>
          <p:nvPr>
            <p:ph idx="1"/>
          </p:nvPr>
        </p:nvPicPr>
        <p:blipFill>
          <a:blip r:embed="rId2"/>
          <a:srcRect/>
          <a:stretch/>
        </p:blipFill>
        <p:spPr>
          <a:xfrm>
            <a:off x="3027425" y="1600199"/>
            <a:ext cx="5617663" cy="5098197"/>
          </a:xfrm>
        </p:spPr>
      </p:pic>
    </p:spTree>
    <p:extLst>
      <p:ext uri="{BB962C8B-B14F-4D97-AF65-F5344CB8AC3E}">
        <p14:creationId xmlns:p14="http://schemas.microsoft.com/office/powerpoint/2010/main" val="24330123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6961D0-1611-46D9-F27A-2758597A9907}"/>
              </a:ext>
            </a:extLst>
          </p:cNvPr>
          <p:cNvSpPr>
            <a:spLocks noGrp="1"/>
          </p:cNvSpPr>
          <p:nvPr>
            <p:ph type="title"/>
          </p:nvPr>
        </p:nvSpPr>
        <p:spPr>
          <a:xfrm>
            <a:off x="1097280" y="159602"/>
            <a:ext cx="10866120" cy="1059597"/>
          </a:xfrm>
        </p:spPr>
        <p:txBody>
          <a:bodyPr>
            <a:normAutofit/>
          </a:bodyPr>
          <a:lstStyle/>
          <a:p>
            <a:r>
              <a:rPr lang="en-US" dirty="0"/>
              <a:t>We'll need nonlinearities, so a feedforward layer</a:t>
            </a:r>
          </a:p>
        </p:txBody>
      </p:sp>
      <p:sp>
        <p:nvSpPr>
          <p:cNvPr id="4" name="Content Placeholder 3">
            <a:extLst>
              <a:ext uri="{FF2B5EF4-FFF2-40B4-BE49-F238E27FC236}">
                <a16:creationId xmlns:a16="http://schemas.microsoft.com/office/drawing/2014/main" id="{EA3A73C6-6252-1918-11BB-79CF1F8140A0}"/>
              </a:ext>
            </a:extLst>
          </p:cNvPr>
          <p:cNvSpPr>
            <a:spLocks noGrp="1"/>
          </p:cNvSpPr>
          <p:nvPr>
            <p:ph idx="1"/>
          </p:nvPr>
        </p:nvSpPr>
        <p:spPr/>
        <p:txBody>
          <a:bodyPr/>
          <a:lstStyle/>
          <a:p>
            <a:endParaRPr lang="en-US"/>
          </a:p>
        </p:txBody>
      </p:sp>
      <p:pic>
        <p:nvPicPr>
          <p:cNvPr id="6" name="Content Placeholder 4">
            <a:extLst>
              <a:ext uri="{FF2B5EF4-FFF2-40B4-BE49-F238E27FC236}">
                <a16:creationId xmlns:a16="http://schemas.microsoft.com/office/drawing/2014/main" id="{FA88B32D-3DF6-EC09-53D3-36C617103205}"/>
              </a:ext>
            </a:extLst>
          </p:cNvPr>
          <p:cNvPicPr>
            <a:picLocks noChangeAspect="1"/>
          </p:cNvPicPr>
          <p:nvPr/>
        </p:nvPicPr>
        <p:blipFill>
          <a:blip r:embed="rId2"/>
          <a:srcRect/>
          <a:stretch/>
        </p:blipFill>
        <p:spPr>
          <a:xfrm>
            <a:off x="3027425" y="1600199"/>
            <a:ext cx="5617663" cy="5098197"/>
          </a:xfrm>
          <a:prstGeom prst="rect">
            <a:avLst/>
          </a:prstGeom>
        </p:spPr>
      </p:pic>
    </p:spTree>
    <p:extLst>
      <p:ext uri="{BB962C8B-B14F-4D97-AF65-F5344CB8AC3E}">
        <p14:creationId xmlns:p14="http://schemas.microsoft.com/office/powerpoint/2010/main" val="34784045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03FBB-8398-088E-AD30-CE74C80C3EF3}"/>
              </a:ext>
            </a:extLst>
          </p:cNvPr>
          <p:cNvSpPr>
            <a:spLocks noGrp="1"/>
          </p:cNvSpPr>
          <p:nvPr>
            <p:ph type="title"/>
          </p:nvPr>
        </p:nvSpPr>
        <p:spPr/>
        <p:txBody>
          <a:bodyPr/>
          <a:lstStyle/>
          <a:p>
            <a:r>
              <a:rPr lang="en-US" dirty="0"/>
              <a:t>A transformer is a stack of these blocks</a:t>
            </a:r>
          </a:p>
        </p:txBody>
      </p:sp>
      <p:pic>
        <p:nvPicPr>
          <p:cNvPr id="5" name="Content Placeholder 4">
            <a:extLst>
              <a:ext uri="{FF2B5EF4-FFF2-40B4-BE49-F238E27FC236}">
                <a16:creationId xmlns:a16="http://schemas.microsoft.com/office/drawing/2014/main" id="{F9A8FEF8-FB3D-78B2-3C45-EFB0BEA42F2D}"/>
              </a:ext>
            </a:extLst>
          </p:cNvPr>
          <p:cNvPicPr>
            <a:picLocks noChangeAspect="1"/>
          </p:cNvPicPr>
          <p:nvPr/>
        </p:nvPicPr>
        <p:blipFill>
          <a:blip r:embed="rId2"/>
          <a:srcRect/>
          <a:stretch/>
        </p:blipFill>
        <p:spPr>
          <a:xfrm>
            <a:off x="4800601" y="4354373"/>
            <a:ext cx="2590800" cy="2351228"/>
          </a:xfrm>
          <a:prstGeom prst="rect">
            <a:avLst/>
          </a:prstGeom>
        </p:spPr>
      </p:pic>
      <p:pic>
        <p:nvPicPr>
          <p:cNvPr id="6" name="Content Placeholder 4">
            <a:extLst>
              <a:ext uri="{FF2B5EF4-FFF2-40B4-BE49-F238E27FC236}">
                <a16:creationId xmlns:a16="http://schemas.microsoft.com/office/drawing/2014/main" id="{EB7F2453-4A99-918A-D2D0-0E63D3E7353D}"/>
              </a:ext>
            </a:extLst>
          </p:cNvPr>
          <p:cNvPicPr>
            <a:picLocks noChangeAspect="1"/>
          </p:cNvPicPr>
          <p:nvPr/>
        </p:nvPicPr>
        <p:blipFill>
          <a:blip r:embed="rId2"/>
          <a:srcRect/>
          <a:stretch/>
        </p:blipFill>
        <p:spPr>
          <a:xfrm>
            <a:off x="4800601" y="1461719"/>
            <a:ext cx="2590800" cy="2351228"/>
          </a:xfrm>
          <a:prstGeom prst="rect">
            <a:avLst/>
          </a:prstGeom>
        </p:spPr>
      </p:pic>
      <p:sp>
        <p:nvSpPr>
          <p:cNvPr id="7" name="TextBox 6">
            <a:extLst>
              <a:ext uri="{FF2B5EF4-FFF2-40B4-BE49-F238E27FC236}">
                <a16:creationId xmlns:a16="http://schemas.microsoft.com/office/drawing/2014/main" id="{7F05041C-6CBC-159B-7CC0-BD15DB898139}"/>
              </a:ext>
            </a:extLst>
          </p:cNvPr>
          <p:cNvSpPr txBox="1"/>
          <p:nvPr/>
        </p:nvSpPr>
        <p:spPr>
          <a:xfrm>
            <a:off x="3234267" y="5435600"/>
            <a:ext cx="829073" cy="338554"/>
          </a:xfrm>
          <a:prstGeom prst="rect">
            <a:avLst/>
          </a:prstGeom>
          <a:noFill/>
        </p:spPr>
        <p:txBody>
          <a:bodyPr wrap="none" rtlCol="0">
            <a:spAutoFit/>
          </a:bodyPr>
          <a:lstStyle/>
          <a:p>
            <a:r>
              <a:rPr lang="en-US" dirty="0"/>
              <a:t>Block 1</a:t>
            </a:r>
          </a:p>
        </p:txBody>
      </p:sp>
      <p:sp>
        <p:nvSpPr>
          <p:cNvPr id="9" name="TextBox 8">
            <a:extLst>
              <a:ext uri="{FF2B5EF4-FFF2-40B4-BE49-F238E27FC236}">
                <a16:creationId xmlns:a16="http://schemas.microsoft.com/office/drawing/2014/main" id="{2423DE24-3435-73CF-E62A-084DE71AE26A}"/>
              </a:ext>
            </a:extLst>
          </p:cNvPr>
          <p:cNvSpPr txBox="1"/>
          <p:nvPr/>
        </p:nvSpPr>
        <p:spPr>
          <a:xfrm>
            <a:off x="3225800" y="2468056"/>
            <a:ext cx="829073" cy="338554"/>
          </a:xfrm>
          <a:prstGeom prst="rect">
            <a:avLst/>
          </a:prstGeom>
          <a:noFill/>
        </p:spPr>
        <p:txBody>
          <a:bodyPr wrap="none" rtlCol="0">
            <a:spAutoFit/>
          </a:bodyPr>
          <a:lstStyle/>
          <a:p>
            <a:r>
              <a:rPr lang="en-US" dirty="0"/>
              <a:t>Block 2</a:t>
            </a:r>
          </a:p>
        </p:txBody>
      </p:sp>
    </p:spTree>
    <p:extLst>
      <p:ext uri="{BB962C8B-B14F-4D97-AF65-F5344CB8AC3E}">
        <p14:creationId xmlns:p14="http://schemas.microsoft.com/office/powerpoint/2010/main" val="7355199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F4781-D84A-BC73-A841-F7BE685A860E}"/>
              </a:ext>
            </a:extLst>
          </p:cNvPr>
          <p:cNvSpPr>
            <a:spLocks noGrp="1"/>
          </p:cNvSpPr>
          <p:nvPr>
            <p:ph type="title"/>
          </p:nvPr>
        </p:nvSpPr>
        <p:spPr/>
        <p:txBody>
          <a:bodyPr/>
          <a:lstStyle/>
          <a:p>
            <a:r>
              <a:rPr lang="en-US" dirty="0"/>
              <a:t>Neural Large Language Models (LLMs)</a:t>
            </a:r>
          </a:p>
        </p:txBody>
      </p:sp>
      <p:sp>
        <p:nvSpPr>
          <p:cNvPr id="3" name="Content Placeholder 2">
            <a:extLst>
              <a:ext uri="{FF2B5EF4-FFF2-40B4-BE49-F238E27FC236}">
                <a16:creationId xmlns:a16="http://schemas.microsoft.com/office/drawing/2014/main" id="{172893DF-5229-F004-39C2-935F8D85F474}"/>
              </a:ext>
            </a:extLst>
          </p:cNvPr>
          <p:cNvSpPr>
            <a:spLocks noGrp="1"/>
          </p:cNvSpPr>
          <p:nvPr>
            <p:ph idx="1"/>
          </p:nvPr>
        </p:nvSpPr>
        <p:spPr>
          <a:xfrm>
            <a:off x="1097285" y="1600200"/>
            <a:ext cx="11323315" cy="4572000"/>
          </a:xfrm>
        </p:spPr>
        <p:txBody>
          <a:bodyPr>
            <a:normAutofit lnSpcReduction="10000"/>
          </a:bodyPr>
          <a:lstStyle/>
          <a:p>
            <a:pPr marL="571500" indent="-571500">
              <a:buFont typeface="Arial" panose="020B0604020202020204" pitchFamily="34" charset="0"/>
              <a:buChar char="•"/>
            </a:pPr>
            <a:r>
              <a:rPr lang="en-US" sz="4000" dirty="0"/>
              <a:t>Self-supervised learners</a:t>
            </a:r>
          </a:p>
          <a:p>
            <a:pPr marL="968345" lvl="1" indent="-571500">
              <a:buFont typeface="Arial" panose="020B0604020202020204" pitchFamily="34" charset="0"/>
              <a:buChar char="•"/>
            </a:pPr>
            <a:r>
              <a:rPr lang="en-US" sz="3600" dirty="0"/>
              <a:t>Take a text, remove a word</a:t>
            </a:r>
          </a:p>
          <a:p>
            <a:pPr marL="968345" lvl="1" indent="-571500">
              <a:buFont typeface="Arial" panose="020B0604020202020204" pitchFamily="34" charset="0"/>
              <a:buChar char="•"/>
            </a:pPr>
            <a:r>
              <a:rPr lang="en-US" sz="3600" dirty="0"/>
              <a:t>Use your neural model to guess what the word was</a:t>
            </a:r>
          </a:p>
          <a:p>
            <a:pPr marL="968345" lvl="1" indent="-571500">
              <a:buFont typeface="Arial" panose="020B0604020202020204" pitchFamily="34" charset="0"/>
              <a:buChar char="•"/>
            </a:pPr>
            <a:r>
              <a:rPr lang="en-US" sz="3600" dirty="0"/>
              <a:t>If the model is wrong, use stochastic gradient descent to make the model guess better next time</a:t>
            </a:r>
          </a:p>
          <a:p>
            <a:pPr marL="571500" indent="-571500">
              <a:buFont typeface="Arial" panose="020B0604020202020204" pitchFamily="34" charset="0"/>
              <a:buChar char="•"/>
            </a:pPr>
            <a:r>
              <a:rPr lang="en-US" sz="4000" dirty="0"/>
              <a:t>Advantages (?):</a:t>
            </a:r>
          </a:p>
          <a:p>
            <a:pPr marL="968345" lvl="1" indent="-571500">
              <a:buFont typeface="Arial" panose="020B0604020202020204" pitchFamily="34" charset="0"/>
              <a:buChar char="•"/>
            </a:pPr>
            <a:r>
              <a:rPr lang="en-US" sz="3600" dirty="0"/>
              <a:t>All we need is a </a:t>
            </a:r>
            <a:r>
              <a:rPr lang="en-US" sz="3600" b="1" dirty="0"/>
              <a:t>lot of </a:t>
            </a:r>
            <a:r>
              <a:rPr lang="en-US" sz="3600" dirty="0"/>
              <a:t>text (GPT3: 500 billion tokens)</a:t>
            </a:r>
          </a:p>
          <a:p>
            <a:pPr marL="968345" lvl="1" indent="-571500">
              <a:buFont typeface="Arial" panose="020B0604020202020204" pitchFamily="34" charset="0"/>
              <a:buChar char="•"/>
            </a:pPr>
            <a:r>
              <a:rPr lang="en-US" sz="3600" dirty="0"/>
              <a:t>(And a </a:t>
            </a:r>
            <a:r>
              <a:rPr lang="en-US" sz="3600" b="1" dirty="0"/>
              <a:t>lot of </a:t>
            </a:r>
            <a:r>
              <a:rPr lang="en-US" sz="3600" dirty="0"/>
              <a:t>compute)</a:t>
            </a:r>
          </a:p>
          <a:p>
            <a:pPr marL="571500" indent="-571500">
              <a:buFont typeface="Arial" panose="020B0604020202020204" pitchFamily="34" charset="0"/>
              <a:buChar char="•"/>
            </a:pPr>
            <a:endParaRPr lang="en-US" sz="3200" b="1" dirty="0"/>
          </a:p>
          <a:p>
            <a:pPr marL="571500" indent="-571500">
              <a:buFont typeface="Arial" panose="020B0604020202020204" pitchFamily="34" charset="0"/>
              <a:buChar char="•"/>
            </a:pPr>
            <a:endParaRPr lang="en-US" sz="3200" dirty="0"/>
          </a:p>
        </p:txBody>
      </p:sp>
    </p:spTree>
    <p:extLst>
      <p:ext uri="{BB962C8B-B14F-4D97-AF65-F5344CB8AC3E}">
        <p14:creationId xmlns:p14="http://schemas.microsoft.com/office/powerpoint/2010/main" val="3470885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D67E6B-529B-C3B3-E9EA-CFABF6A4D408}"/>
              </a:ext>
            </a:extLst>
          </p:cNvPr>
          <p:cNvSpPr>
            <a:spLocks noGrp="1"/>
          </p:cNvSpPr>
          <p:nvPr>
            <p:ph type="title"/>
          </p:nvPr>
        </p:nvSpPr>
        <p:spPr/>
        <p:txBody>
          <a:bodyPr/>
          <a:lstStyle/>
          <a:p>
            <a:r>
              <a:rPr lang="en-US" dirty="0"/>
              <a:t>Inputs</a:t>
            </a:r>
          </a:p>
        </p:txBody>
      </p:sp>
      <p:pic>
        <p:nvPicPr>
          <p:cNvPr id="5" name="Content Placeholder 4">
            <a:extLst>
              <a:ext uri="{FF2B5EF4-FFF2-40B4-BE49-F238E27FC236}">
                <a16:creationId xmlns:a16="http://schemas.microsoft.com/office/drawing/2014/main" id="{52640300-E58D-E840-817E-C8FAE90E0721}"/>
              </a:ext>
            </a:extLst>
          </p:cNvPr>
          <p:cNvPicPr>
            <a:picLocks noGrp="1" noChangeAspect="1"/>
          </p:cNvPicPr>
          <p:nvPr>
            <p:ph idx="1"/>
          </p:nvPr>
        </p:nvPicPr>
        <p:blipFill>
          <a:blip r:embed="rId2"/>
          <a:stretch>
            <a:fillRect/>
          </a:stretch>
        </p:blipFill>
        <p:spPr>
          <a:xfrm>
            <a:off x="1871663" y="1682750"/>
            <a:ext cx="8509000" cy="4406900"/>
          </a:xfrm>
        </p:spPr>
      </p:pic>
    </p:spTree>
    <p:extLst>
      <p:ext uri="{BB962C8B-B14F-4D97-AF65-F5344CB8AC3E}">
        <p14:creationId xmlns:p14="http://schemas.microsoft.com/office/powerpoint/2010/main" val="26292641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F39648-D237-5E00-6359-414412627181}"/>
              </a:ext>
            </a:extLst>
          </p:cNvPr>
          <p:cNvSpPr>
            <a:spLocks noGrp="1"/>
          </p:cNvSpPr>
          <p:nvPr>
            <p:ph type="title"/>
          </p:nvPr>
        </p:nvSpPr>
        <p:spPr/>
        <p:txBody>
          <a:bodyPr/>
          <a:lstStyle/>
          <a:p>
            <a:r>
              <a:rPr lang="en-US" dirty="0"/>
              <a:t>Language </a:t>
            </a:r>
            <a:r>
              <a:rPr lang="en-US"/>
              <a:t>modeling head</a:t>
            </a:r>
          </a:p>
        </p:txBody>
      </p:sp>
      <p:pic>
        <p:nvPicPr>
          <p:cNvPr id="5" name="Content Placeholder 4">
            <a:extLst>
              <a:ext uri="{FF2B5EF4-FFF2-40B4-BE49-F238E27FC236}">
                <a16:creationId xmlns:a16="http://schemas.microsoft.com/office/drawing/2014/main" id="{4D4C61FB-2D84-CE88-2459-49604AA7059C}"/>
              </a:ext>
            </a:extLst>
          </p:cNvPr>
          <p:cNvPicPr>
            <a:picLocks noGrp="1" noChangeAspect="1"/>
          </p:cNvPicPr>
          <p:nvPr>
            <p:ph idx="1"/>
          </p:nvPr>
        </p:nvPicPr>
        <p:blipFill>
          <a:blip r:embed="rId2"/>
          <a:stretch>
            <a:fillRect/>
          </a:stretch>
        </p:blipFill>
        <p:spPr>
          <a:xfrm>
            <a:off x="1096963" y="1765518"/>
            <a:ext cx="10058400" cy="4241363"/>
          </a:xfrm>
        </p:spPr>
      </p:pic>
    </p:spTree>
    <p:extLst>
      <p:ext uri="{BB962C8B-B14F-4D97-AF65-F5344CB8AC3E}">
        <p14:creationId xmlns:p14="http://schemas.microsoft.com/office/powerpoint/2010/main" val="16931148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F39648-D237-5E00-6359-414412627181}"/>
              </a:ext>
            </a:extLst>
          </p:cNvPr>
          <p:cNvSpPr>
            <a:spLocks noGrp="1"/>
          </p:cNvSpPr>
          <p:nvPr>
            <p:ph type="title"/>
          </p:nvPr>
        </p:nvSpPr>
        <p:spPr>
          <a:xfrm>
            <a:off x="1066800" y="609600"/>
            <a:ext cx="10058400" cy="907196"/>
          </a:xfrm>
        </p:spPr>
        <p:txBody>
          <a:bodyPr>
            <a:normAutofit fontScale="90000"/>
          </a:bodyPr>
          <a:lstStyle/>
          <a:p>
            <a:r>
              <a:rPr lang="en-US" dirty="0"/>
              <a:t>The final transformer</a:t>
            </a:r>
            <a:br>
              <a:rPr lang="en-US" dirty="0"/>
            </a:br>
            <a:r>
              <a:rPr lang="en-US" dirty="0"/>
              <a:t>model</a:t>
            </a:r>
          </a:p>
        </p:txBody>
      </p:sp>
      <p:pic>
        <p:nvPicPr>
          <p:cNvPr id="7" name="Content Placeholder 6">
            <a:extLst>
              <a:ext uri="{FF2B5EF4-FFF2-40B4-BE49-F238E27FC236}">
                <a16:creationId xmlns:a16="http://schemas.microsoft.com/office/drawing/2014/main" id="{C45FB925-0FA1-52E5-B3F7-B389910E8AB5}"/>
              </a:ext>
            </a:extLst>
          </p:cNvPr>
          <p:cNvPicPr>
            <a:picLocks noGrp="1" noChangeAspect="1"/>
          </p:cNvPicPr>
          <p:nvPr>
            <p:ph idx="1"/>
          </p:nvPr>
        </p:nvPicPr>
        <p:blipFill>
          <a:blip r:embed="rId2"/>
          <a:stretch>
            <a:fillRect/>
          </a:stretch>
        </p:blipFill>
        <p:spPr>
          <a:xfrm>
            <a:off x="6934200" y="207521"/>
            <a:ext cx="5084415" cy="6490876"/>
          </a:xfrm>
        </p:spPr>
      </p:pic>
    </p:spTree>
    <p:extLst>
      <p:ext uri="{BB962C8B-B14F-4D97-AF65-F5344CB8AC3E}">
        <p14:creationId xmlns:p14="http://schemas.microsoft.com/office/powerpoint/2010/main" val="372997660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title"/>
          </p:nvPr>
        </p:nvSpPr>
        <p:spPr/>
        <p:txBody>
          <a:bodyPr>
            <a:normAutofit/>
          </a:bodyPr>
          <a:lstStyle/>
          <a:p>
            <a:r>
              <a:rPr lang="en-US" sz="4000" dirty="0">
                <a:solidFill>
                  <a:schemeClr val="bg1"/>
                </a:solidFill>
                <a:ea typeface="Franklin Gothic Book" charset="0"/>
                <a:cs typeface="Franklin Gothic Book" charset="0"/>
              </a:rPr>
              <a:t>Transformers and Large Language Models</a:t>
            </a:r>
          </a:p>
        </p:txBody>
      </p:sp>
      <p:sp>
        <p:nvSpPr>
          <p:cNvPr id="16387" name="Rectangle 6"/>
          <p:cNvSpPr>
            <a:spLocks noGrp="1" noChangeArrowheads="1"/>
          </p:cNvSpPr>
          <p:nvPr>
            <p:ph idx="1"/>
          </p:nvPr>
        </p:nvSpPr>
        <p:spPr/>
        <p:txBody>
          <a:bodyPr>
            <a:normAutofit/>
          </a:bodyPr>
          <a:lstStyle/>
          <a:p>
            <a:pPr eaLnBrk="1" hangingPunct="1">
              <a:buFont typeface="Times" charset="0"/>
              <a:buNone/>
            </a:pPr>
            <a:r>
              <a:rPr lang="en-US" sz="4000" dirty="0">
                <a:solidFill>
                  <a:srgbClr val="A4001D"/>
                </a:solidFill>
                <a:latin typeface="Calibri"/>
                <a:ea typeface="ＭＳ Ｐゴシック" charset="0"/>
                <a:cs typeface="Calibri"/>
              </a:rPr>
              <a:t>The rest of the transformer applied to language modeling</a:t>
            </a:r>
          </a:p>
        </p:txBody>
      </p:sp>
      <p:sp>
        <p:nvSpPr>
          <p:cNvPr id="3" name="Text Placeholder 2">
            <a:extLst>
              <a:ext uri="{FF2B5EF4-FFF2-40B4-BE49-F238E27FC236}">
                <a16:creationId xmlns:a16="http://schemas.microsoft.com/office/drawing/2014/main" id="{51FD0C09-EFC7-684F-8EDB-3D513508F962}"/>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2527292482"/>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title"/>
          </p:nvPr>
        </p:nvSpPr>
        <p:spPr/>
        <p:txBody>
          <a:bodyPr>
            <a:normAutofit/>
          </a:bodyPr>
          <a:lstStyle/>
          <a:p>
            <a:r>
              <a:rPr lang="en-US" sz="4000" dirty="0">
                <a:solidFill>
                  <a:schemeClr val="bg1"/>
                </a:solidFill>
                <a:ea typeface="Franklin Gothic Book" charset="0"/>
                <a:cs typeface="Franklin Gothic Book" charset="0"/>
              </a:rPr>
              <a:t>Large Language Models</a:t>
            </a:r>
          </a:p>
        </p:txBody>
      </p:sp>
      <p:sp>
        <p:nvSpPr>
          <p:cNvPr id="16387" name="Rectangle 6"/>
          <p:cNvSpPr>
            <a:spLocks noGrp="1" noChangeArrowheads="1"/>
          </p:cNvSpPr>
          <p:nvPr>
            <p:ph idx="1"/>
          </p:nvPr>
        </p:nvSpPr>
        <p:spPr/>
        <p:txBody>
          <a:bodyPr>
            <a:normAutofit/>
          </a:bodyPr>
          <a:lstStyle/>
          <a:p>
            <a:pPr eaLnBrk="1" hangingPunct="1">
              <a:buFont typeface="Times" charset="0"/>
              <a:buNone/>
            </a:pPr>
            <a:r>
              <a:rPr lang="en-US" sz="4000" dirty="0">
                <a:solidFill>
                  <a:srgbClr val="A4001D"/>
                </a:solidFill>
                <a:latin typeface="Calibri"/>
                <a:ea typeface="ＭＳ Ｐゴシック" charset="0"/>
                <a:cs typeface="Calibri"/>
              </a:rPr>
              <a:t>Pretraining (and how to train transformers for language modeling)</a:t>
            </a:r>
          </a:p>
        </p:txBody>
      </p:sp>
      <p:sp>
        <p:nvSpPr>
          <p:cNvPr id="3" name="Text Placeholder 2">
            <a:extLst>
              <a:ext uri="{FF2B5EF4-FFF2-40B4-BE49-F238E27FC236}">
                <a16:creationId xmlns:a16="http://schemas.microsoft.com/office/drawing/2014/main" id="{51FD0C09-EFC7-684F-8EDB-3D513508F962}"/>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187911352"/>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2912D-A118-5079-D10E-E43439FE4860}"/>
              </a:ext>
            </a:extLst>
          </p:cNvPr>
          <p:cNvSpPr>
            <a:spLocks noGrp="1"/>
          </p:cNvSpPr>
          <p:nvPr>
            <p:ph type="title"/>
          </p:nvPr>
        </p:nvSpPr>
        <p:spPr/>
        <p:txBody>
          <a:bodyPr/>
          <a:lstStyle/>
          <a:p>
            <a:r>
              <a:rPr lang="en-US" dirty="0"/>
              <a:t>Pretraining</a:t>
            </a:r>
          </a:p>
        </p:txBody>
      </p:sp>
      <p:sp>
        <p:nvSpPr>
          <p:cNvPr id="3" name="Content Placeholder 2">
            <a:extLst>
              <a:ext uri="{FF2B5EF4-FFF2-40B4-BE49-F238E27FC236}">
                <a16:creationId xmlns:a16="http://schemas.microsoft.com/office/drawing/2014/main" id="{77192485-6301-A46A-01FE-5A6955AE62CB}"/>
              </a:ext>
            </a:extLst>
          </p:cNvPr>
          <p:cNvSpPr>
            <a:spLocks noGrp="1"/>
          </p:cNvSpPr>
          <p:nvPr>
            <p:ph idx="1"/>
          </p:nvPr>
        </p:nvSpPr>
        <p:spPr>
          <a:xfrm>
            <a:off x="1097285" y="1600200"/>
            <a:ext cx="10866115" cy="4572000"/>
          </a:xfrm>
        </p:spPr>
        <p:txBody>
          <a:bodyPr/>
          <a:lstStyle/>
          <a:p>
            <a:r>
              <a:rPr lang="en-US" sz="4000" dirty="0">
                <a:latin typeface="Calibri" panose="020F0502020204030204" pitchFamily="34" charset="0"/>
                <a:cs typeface="Calibri" panose="020F0502020204030204" pitchFamily="34" charset="0"/>
              </a:rPr>
              <a:t>The big idea that underlies all the amazing performance of language models</a:t>
            </a:r>
          </a:p>
          <a:p>
            <a:endParaRPr lang="en-US" sz="4000" dirty="0">
              <a:latin typeface="Calibri" panose="020F0502020204030204" pitchFamily="34" charset="0"/>
              <a:cs typeface="Calibri" panose="020F0502020204030204" pitchFamily="34" charset="0"/>
            </a:endParaRPr>
          </a:p>
          <a:p>
            <a:r>
              <a:rPr lang="en-US" sz="4000" dirty="0">
                <a:latin typeface="Calibri" panose="020F0502020204030204" pitchFamily="34" charset="0"/>
                <a:cs typeface="Calibri" panose="020F0502020204030204" pitchFamily="34" charset="0"/>
              </a:rPr>
              <a:t>First </a:t>
            </a:r>
            <a:r>
              <a:rPr lang="en-US" sz="4000" b="1" dirty="0">
                <a:latin typeface="Calibri" panose="020F0502020204030204" pitchFamily="34" charset="0"/>
                <a:cs typeface="Calibri" panose="020F0502020204030204" pitchFamily="34" charset="0"/>
              </a:rPr>
              <a:t>pretrain</a:t>
            </a:r>
            <a:r>
              <a:rPr lang="en-US" sz="4000" dirty="0">
                <a:latin typeface="Calibri" panose="020F0502020204030204" pitchFamily="34" charset="0"/>
                <a:cs typeface="Calibri" panose="020F0502020204030204" pitchFamily="34" charset="0"/>
              </a:rPr>
              <a:t> a transformer model on enormous amounts of text</a:t>
            </a:r>
          </a:p>
          <a:p>
            <a:r>
              <a:rPr lang="en-US" sz="4000" dirty="0">
                <a:latin typeface="Calibri" panose="020F0502020204030204" pitchFamily="34" charset="0"/>
                <a:cs typeface="Calibri" panose="020F0502020204030204" pitchFamily="34" charset="0"/>
              </a:rPr>
              <a:t>Then </a:t>
            </a:r>
            <a:r>
              <a:rPr lang="en-US" sz="4000" b="1" dirty="0">
                <a:latin typeface="Calibri" panose="020F0502020204030204" pitchFamily="34" charset="0"/>
                <a:cs typeface="Calibri" panose="020F0502020204030204" pitchFamily="34" charset="0"/>
              </a:rPr>
              <a:t>apply</a:t>
            </a:r>
            <a:r>
              <a:rPr lang="en-US" sz="4000" dirty="0">
                <a:latin typeface="Calibri" panose="020F0502020204030204" pitchFamily="34" charset="0"/>
                <a:cs typeface="Calibri" panose="020F0502020204030204" pitchFamily="34" charset="0"/>
              </a:rPr>
              <a:t> it to new tasks.</a:t>
            </a:r>
            <a:endParaRPr lang="en-US" sz="5400" dirty="0">
              <a:latin typeface="Calibri" panose="020F0502020204030204" pitchFamily="34" charset="0"/>
              <a:cs typeface="Calibri" panose="020F0502020204030204" pitchFamily="34" charset="0"/>
            </a:endParaRPr>
          </a:p>
          <a:p>
            <a:endParaRPr lang="en-US" dirty="0"/>
          </a:p>
        </p:txBody>
      </p:sp>
    </p:spTree>
    <p:extLst>
      <p:ext uri="{BB962C8B-B14F-4D97-AF65-F5344CB8AC3E}">
        <p14:creationId xmlns:p14="http://schemas.microsoft.com/office/powerpoint/2010/main" val="281023010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A6982A-B3FA-44F5-7CF1-61AE3B28C1D4}"/>
              </a:ext>
            </a:extLst>
          </p:cNvPr>
          <p:cNvSpPr>
            <a:spLocks noGrp="1"/>
          </p:cNvSpPr>
          <p:nvPr>
            <p:ph type="title"/>
          </p:nvPr>
        </p:nvSpPr>
        <p:spPr/>
        <p:txBody>
          <a:bodyPr/>
          <a:lstStyle/>
          <a:p>
            <a:r>
              <a:rPr lang="en-US" dirty="0"/>
              <a:t>Intuition of language model training</a:t>
            </a:r>
          </a:p>
        </p:txBody>
      </p:sp>
      <p:sp>
        <p:nvSpPr>
          <p:cNvPr id="3" name="Content Placeholder 2">
            <a:extLst>
              <a:ext uri="{FF2B5EF4-FFF2-40B4-BE49-F238E27FC236}">
                <a16:creationId xmlns:a16="http://schemas.microsoft.com/office/drawing/2014/main" id="{4F8C0A15-6706-0C5D-A105-D12EC9FD8CF0}"/>
              </a:ext>
            </a:extLst>
          </p:cNvPr>
          <p:cNvSpPr>
            <a:spLocks noGrp="1"/>
          </p:cNvSpPr>
          <p:nvPr>
            <p:ph idx="1"/>
          </p:nvPr>
        </p:nvSpPr>
        <p:spPr>
          <a:xfrm>
            <a:off x="1066800" y="1600200"/>
            <a:ext cx="10058401" cy="4572000"/>
          </a:xfrm>
        </p:spPr>
        <p:txBody>
          <a:bodyPr>
            <a:normAutofit/>
          </a:bodyPr>
          <a:lstStyle/>
          <a:p>
            <a:r>
              <a:rPr lang="en-US" sz="3600" dirty="0"/>
              <a:t>We just train them to predict the next word!</a:t>
            </a:r>
          </a:p>
          <a:p>
            <a:pPr marL="457200" indent="-457200">
              <a:buFont typeface="+mj-lt"/>
              <a:buAutoNum type="arabicPeriod"/>
            </a:pPr>
            <a:r>
              <a:rPr lang="en-US" sz="3600" dirty="0">
                <a:effectLst/>
                <a:latin typeface="Calibri" panose="020F0502020204030204" pitchFamily="34" charset="0"/>
                <a:cs typeface="Calibri" panose="020F0502020204030204" pitchFamily="34" charset="0"/>
              </a:rPr>
              <a:t>Take a corpus of text </a:t>
            </a:r>
          </a:p>
          <a:p>
            <a:pPr marL="457200" indent="-457200">
              <a:buFont typeface="+mj-lt"/>
              <a:buAutoNum type="arabicPeriod"/>
            </a:pPr>
            <a:r>
              <a:rPr lang="en-US" sz="3600" dirty="0">
                <a:latin typeface="Calibri" panose="020F0502020204030204" pitchFamily="34" charset="0"/>
                <a:cs typeface="Calibri" panose="020F0502020204030204" pitchFamily="34" charset="0"/>
              </a:rPr>
              <a:t>A</a:t>
            </a:r>
            <a:r>
              <a:rPr lang="en-US" sz="3600" dirty="0">
                <a:effectLst/>
                <a:latin typeface="Calibri" panose="020F0502020204030204" pitchFamily="34" charset="0"/>
                <a:cs typeface="Calibri" panose="020F0502020204030204" pitchFamily="34" charset="0"/>
              </a:rPr>
              <a:t>t each time step </a:t>
            </a:r>
            <a:r>
              <a:rPr lang="en-US" sz="3600" i="1" dirty="0">
                <a:effectLst/>
                <a:latin typeface="Calibri" panose="020F0502020204030204" pitchFamily="34" charset="0"/>
                <a:cs typeface="Calibri" panose="020F0502020204030204" pitchFamily="34" charset="0"/>
              </a:rPr>
              <a:t>t </a:t>
            </a:r>
          </a:p>
          <a:p>
            <a:pPr marL="968345" lvl="1" indent="-571500">
              <a:buFont typeface="+mj-lt"/>
              <a:buAutoNum type="romanLcPeriod"/>
            </a:pPr>
            <a:r>
              <a:rPr lang="en-US" sz="3200" dirty="0">
                <a:effectLst/>
                <a:latin typeface="Calibri" panose="020F0502020204030204" pitchFamily="34" charset="0"/>
                <a:cs typeface="Calibri" panose="020F0502020204030204" pitchFamily="34" charset="0"/>
              </a:rPr>
              <a:t>ask the model to predict the next word </a:t>
            </a:r>
          </a:p>
          <a:p>
            <a:pPr marL="968345" lvl="1" indent="-571500">
              <a:buFont typeface="+mj-lt"/>
              <a:buAutoNum type="romanLcPeriod"/>
            </a:pPr>
            <a:r>
              <a:rPr lang="en-US" sz="3200" dirty="0">
                <a:effectLst/>
                <a:latin typeface="Calibri" panose="020F0502020204030204" pitchFamily="34" charset="0"/>
                <a:cs typeface="Calibri" panose="020F0502020204030204" pitchFamily="34" charset="0"/>
              </a:rPr>
              <a:t>train the model using gradient descent to minimize the error in this prediction</a:t>
            </a:r>
            <a:endParaRPr lang="en-US" sz="3200" dirty="0">
              <a:latin typeface="Calibri" panose="020F0502020204030204" pitchFamily="34" charset="0"/>
              <a:cs typeface="Calibri" panose="020F0502020204030204" pitchFamily="34" charset="0"/>
            </a:endParaRPr>
          </a:p>
          <a:p>
            <a:endParaRPr lang="en-US" sz="2400" dirty="0"/>
          </a:p>
          <a:p>
            <a:endParaRPr lang="en-US" sz="3600" dirty="0"/>
          </a:p>
        </p:txBody>
      </p:sp>
    </p:spTree>
    <p:extLst>
      <p:ext uri="{BB962C8B-B14F-4D97-AF65-F5344CB8AC3E}">
        <p14:creationId xmlns:p14="http://schemas.microsoft.com/office/powerpoint/2010/main" val="63588950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A6982A-B3FA-44F5-7CF1-61AE3B28C1D4}"/>
              </a:ext>
            </a:extLst>
          </p:cNvPr>
          <p:cNvSpPr>
            <a:spLocks noGrp="1"/>
          </p:cNvSpPr>
          <p:nvPr>
            <p:ph type="title"/>
          </p:nvPr>
        </p:nvSpPr>
        <p:spPr/>
        <p:txBody>
          <a:bodyPr/>
          <a:lstStyle/>
          <a:p>
            <a:r>
              <a:rPr lang="en-US" dirty="0"/>
              <a:t>Intuition of language model training: loss</a:t>
            </a:r>
          </a:p>
        </p:txBody>
      </p:sp>
      <p:sp>
        <p:nvSpPr>
          <p:cNvPr id="3" name="Content Placeholder 2">
            <a:extLst>
              <a:ext uri="{FF2B5EF4-FFF2-40B4-BE49-F238E27FC236}">
                <a16:creationId xmlns:a16="http://schemas.microsoft.com/office/drawing/2014/main" id="{4F8C0A15-6706-0C5D-A105-D12EC9FD8CF0}"/>
              </a:ext>
            </a:extLst>
          </p:cNvPr>
          <p:cNvSpPr>
            <a:spLocks noGrp="1"/>
          </p:cNvSpPr>
          <p:nvPr>
            <p:ph idx="1"/>
          </p:nvPr>
        </p:nvSpPr>
        <p:spPr>
          <a:xfrm>
            <a:off x="1066800" y="1600199"/>
            <a:ext cx="10896600" cy="5410201"/>
          </a:xfrm>
        </p:spPr>
        <p:txBody>
          <a:bodyPr>
            <a:normAutofit/>
          </a:bodyPr>
          <a:lstStyle/>
          <a:p>
            <a:pPr marL="571500" indent="-571500">
              <a:buFont typeface="Arial" panose="020B0604020202020204" pitchFamily="34" charset="0"/>
              <a:buChar char="•"/>
            </a:pPr>
            <a:r>
              <a:rPr lang="en-US" sz="3600" dirty="0"/>
              <a:t>Same loss function: </a:t>
            </a:r>
            <a:r>
              <a:rPr lang="en-US" sz="3600" b="1" dirty="0"/>
              <a:t>cross-entropy loss</a:t>
            </a:r>
          </a:p>
          <a:p>
            <a:pPr marL="968345" lvl="1" indent="-571500">
              <a:buFont typeface="Arial" panose="020B0604020202020204" pitchFamily="34" charset="0"/>
              <a:buChar char="•"/>
            </a:pPr>
            <a:r>
              <a:rPr lang="en-US" sz="3200" dirty="0"/>
              <a:t>We want the model to assign a high probability to true word </a:t>
            </a:r>
            <a:r>
              <a:rPr lang="en-US" sz="3200" i="1" dirty="0"/>
              <a:t>w</a:t>
            </a:r>
          </a:p>
          <a:p>
            <a:pPr marL="968345" lvl="1" indent="-571500">
              <a:buFont typeface="Arial" panose="020B0604020202020204" pitchFamily="34" charset="0"/>
              <a:buChar char="•"/>
            </a:pPr>
            <a:r>
              <a:rPr lang="en-US" sz="3200" dirty="0"/>
              <a:t>= want loss to be high if the model assigns too low a probability to w</a:t>
            </a:r>
          </a:p>
          <a:p>
            <a:pPr marL="571500" indent="-571500">
              <a:buFont typeface="Arial" panose="020B0604020202020204" pitchFamily="34" charset="0"/>
              <a:buChar char="•"/>
            </a:pPr>
            <a:r>
              <a:rPr lang="en-US" sz="3600" dirty="0"/>
              <a:t>CE Loss: The negative log probability that the model assigns to the true next word w</a:t>
            </a:r>
          </a:p>
          <a:p>
            <a:pPr marL="968345" lvl="1" indent="-571500">
              <a:buFont typeface="Arial" panose="020B0604020202020204" pitchFamily="34" charset="0"/>
              <a:buChar char="•"/>
            </a:pPr>
            <a:r>
              <a:rPr lang="en-US" sz="3200" dirty="0"/>
              <a:t>If the model assigns too low a probability to w</a:t>
            </a:r>
          </a:p>
          <a:p>
            <a:pPr marL="968345" lvl="1" indent="-571500">
              <a:buFont typeface="Arial" panose="020B0604020202020204" pitchFamily="34" charset="0"/>
              <a:buChar char="•"/>
            </a:pPr>
            <a:r>
              <a:rPr lang="en-US" sz="3200" dirty="0"/>
              <a:t>We move the model weights in the direction that assigns a higher probability to w</a:t>
            </a:r>
          </a:p>
          <a:p>
            <a:endParaRPr lang="en-US" sz="3600" dirty="0"/>
          </a:p>
        </p:txBody>
      </p:sp>
    </p:spTree>
    <p:extLst>
      <p:ext uri="{BB962C8B-B14F-4D97-AF65-F5344CB8AC3E}">
        <p14:creationId xmlns:p14="http://schemas.microsoft.com/office/powerpoint/2010/main" val="410853675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F13D45-02B7-9DC8-F200-F8E4FBDEE2CE}"/>
              </a:ext>
            </a:extLst>
          </p:cNvPr>
          <p:cNvSpPr>
            <a:spLocks noGrp="1"/>
          </p:cNvSpPr>
          <p:nvPr>
            <p:ph type="title"/>
          </p:nvPr>
        </p:nvSpPr>
        <p:spPr/>
        <p:txBody>
          <a:bodyPr/>
          <a:lstStyle/>
          <a:p>
            <a:r>
              <a:rPr lang="en-US" dirty="0"/>
              <a:t>Training a transformer language model</a:t>
            </a:r>
          </a:p>
        </p:txBody>
      </p:sp>
      <p:pic>
        <p:nvPicPr>
          <p:cNvPr id="5" name="Content Placeholder 4">
            <a:extLst>
              <a:ext uri="{FF2B5EF4-FFF2-40B4-BE49-F238E27FC236}">
                <a16:creationId xmlns:a16="http://schemas.microsoft.com/office/drawing/2014/main" id="{B7314C0E-5F3B-3C1C-9652-B867BF0DEFAE}"/>
              </a:ext>
            </a:extLst>
          </p:cNvPr>
          <p:cNvPicPr>
            <a:picLocks noGrp="1" noChangeAspect="1"/>
          </p:cNvPicPr>
          <p:nvPr>
            <p:ph idx="1"/>
          </p:nvPr>
        </p:nvPicPr>
        <p:blipFill>
          <a:blip r:embed="rId2"/>
          <a:stretch>
            <a:fillRect/>
          </a:stretch>
        </p:blipFill>
        <p:spPr>
          <a:xfrm>
            <a:off x="1243012" y="1733549"/>
            <a:ext cx="10644187" cy="4692301"/>
          </a:xfrm>
        </p:spPr>
      </p:pic>
    </p:spTree>
    <p:extLst>
      <p:ext uri="{BB962C8B-B14F-4D97-AF65-F5344CB8AC3E}">
        <p14:creationId xmlns:p14="http://schemas.microsoft.com/office/powerpoint/2010/main" val="272734269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2CED83-FF26-39A9-2F96-1AE8B7E37CFF}"/>
              </a:ext>
            </a:extLst>
          </p:cNvPr>
          <p:cNvSpPr>
            <a:spLocks noGrp="1"/>
          </p:cNvSpPr>
          <p:nvPr>
            <p:ph type="title"/>
          </p:nvPr>
        </p:nvSpPr>
        <p:spPr/>
        <p:txBody>
          <a:bodyPr>
            <a:normAutofit fontScale="90000"/>
          </a:bodyPr>
          <a:lstStyle/>
          <a:p>
            <a:r>
              <a:rPr lang="en-US" dirty="0"/>
              <a:t>Pretraining Data: mostly from the web (Common Crawl)</a:t>
            </a:r>
          </a:p>
        </p:txBody>
      </p:sp>
      <p:sp>
        <p:nvSpPr>
          <p:cNvPr id="3" name="Content Placeholder 2">
            <a:extLst>
              <a:ext uri="{FF2B5EF4-FFF2-40B4-BE49-F238E27FC236}">
                <a16:creationId xmlns:a16="http://schemas.microsoft.com/office/drawing/2014/main" id="{2DD51A88-2F8B-2DA5-B47C-3AA8D6006180}"/>
              </a:ext>
            </a:extLst>
          </p:cNvPr>
          <p:cNvSpPr>
            <a:spLocks noGrp="1"/>
          </p:cNvSpPr>
          <p:nvPr>
            <p:ph idx="1"/>
          </p:nvPr>
        </p:nvSpPr>
        <p:spPr>
          <a:xfrm>
            <a:off x="1066799" y="1371600"/>
            <a:ext cx="10058401" cy="4572000"/>
          </a:xfrm>
        </p:spPr>
        <p:txBody>
          <a:bodyPr/>
          <a:lstStyle/>
          <a:p>
            <a:r>
              <a:rPr lang="en-US" dirty="0"/>
              <a:t>The Pile:</a:t>
            </a:r>
          </a:p>
        </p:txBody>
      </p:sp>
      <p:pic>
        <p:nvPicPr>
          <p:cNvPr id="4" name="Picture 3">
            <a:extLst>
              <a:ext uri="{FF2B5EF4-FFF2-40B4-BE49-F238E27FC236}">
                <a16:creationId xmlns:a16="http://schemas.microsoft.com/office/drawing/2014/main" id="{2B865070-14A7-3130-622C-F7A7954751E0}"/>
              </a:ext>
            </a:extLst>
          </p:cNvPr>
          <p:cNvPicPr>
            <a:picLocks noChangeAspect="1"/>
          </p:cNvPicPr>
          <p:nvPr/>
        </p:nvPicPr>
        <p:blipFill>
          <a:blip r:embed="rId2"/>
          <a:stretch>
            <a:fillRect/>
          </a:stretch>
        </p:blipFill>
        <p:spPr>
          <a:xfrm>
            <a:off x="2133600" y="1905000"/>
            <a:ext cx="8245857" cy="4425950"/>
          </a:xfrm>
          <a:prstGeom prst="rect">
            <a:avLst/>
          </a:prstGeom>
        </p:spPr>
      </p:pic>
    </p:spTree>
    <p:extLst>
      <p:ext uri="{BB962C8B-B14F-4D97-AF65-F5344CB8AC3E}">
        <p14:creationId xmlns:p14="http://schemas.microsoft.com/office/powerpoint/2010/main" val="24704787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1066800" y="384603"/>
            <a:ext cx="10058400" cy="907196"/>
          </a:xfrm>
        </p:spPr>
        <p:txBody>
          <a:bodyPr>
            <a:normAutofit/>
          </a:bodyPr>
          <a:lstStyle/>
          <a:p>
            <a:r>
              <a:rPr lang="en-US" dirty="0"/>
              <a:t>LLMs are built out of transformers</a:t>
            </a:r>
          </a:p>
        </p:txBody>
      </p:sp>
      <p:sp>
        <p:nvSpPr>
          <p:cNvPr id="20483" name="Rectangle 3"/>
          <p:cNvSpPr>
            <a:spLocks noGrp="1" noChangeArrowheads="1"/>
          </p:cNvSpPr>
          <p:nvPr>
            <p:ph idx="1"/>
          </p:nvPr>
        </p:nvSpPr>
        <p:spPr>
          <a:xfrm>
            <a:off x="1676400" y="1447800"/>
            <a:ext cx="10058400" cy="4800600"/>
          </a:xfrm>
        </p:spPr>
        <p:txBody>
          <a:bodyPr>
            <a:normAutofit/>
          </a:bodyPr>
          <a:lstStyle/>
          <a:p>
            <a:pPr marL="0" indent="0"/>
            <a:r>
              <a:rPr lang="en-US" sz="3200" dirty="0"/>
              <a:t>Transformer: a specific kind of network architecture, like a fancier feedforward network, but based on attention</a:t>
            </a:r>
          </a:p>
        </p:txBody>
      </p:sp>
      <p:pic>
        <p:nvPicPr>
          <p:cNvPr id="2" name="Picture 1">
            <a:extLst>
              <a:ext uri="{FF2B5EF4-FFF2-40B4-BE49-F238E27FC236}">
                <a16:creationId xmlns:a16="http://schemas.microsoft.com/office/drawing/2014/main" id="{CCA119C2-582F-4D99-92AF-E6E7C5196B0D}"/>
              </a:ext>
            </a:extLst>
          </p:cNvPr>
          <p:cNvPicPr>
            <a:picLocks noChangeAspect="1"/>
          </p:cNvPicPr>
          <p:nvPr/>
        </p:nvPicPr>
        <p:blipFill>
          <a:blip r:embed="rId3"/>
          <a:stretch>
            <a:fillRect/>
          </a:stretch>
        </p:blipFill>
        <p:spPr>
          <a:xfrm>
            <a:off x="3549650" y="2575610"/>
            <a:ext cx="6737350" cy="3914720"/>
          </a:xfrm>
          <a:prstGeom prst="rect">
            <a:avLst/>
          </a:prstGeom>
        </p:spPr>
      </p:pic>
    </p:spTree>
    <p:extLst>
      <p:ext uri="{BB962C8B-B14F-4D97-AF65-F5344CB8AC3E}">
        <p14:creationId xmlns:p14="http://schemas.microsoft.com/office/powerpoint/2010/main" val="338443308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2912D-A118-5079-D10E-E43439FE4860}"/>
              </a:ext>
            </a:extLst>
          </p:cNvPr>
          <p:cNvSpPr>
            <a:spLocks noGrp="1"/>
          </p:cNvSpPr>
          <p:nvPr>
            <p:ph type="title"/>
          </p:nvPr>
        </p:nvSpPr>
        <p:spPr/>
        <p:txBody>
          <a:bodyPr/>
          <a:lstStyle/>
          <a:p>
            <a:r>
              <a:rPr lang="en-US" dirty="0"/>
              <a:t>What does a model learn from pretraining?</a:t>
            </a:r>
          </a:p>
        </p:txBody>
      </p:sp>
      <p:sp>
        <p:nvSpPr>
          <p:cNvPr id="3" name="Content Placeholder 2">
            <a:extLst>
              <a:ext uri="{FF2B5EF4-FFF2-40B4-BE49-F238E27FC236}">
                <a16:creationId xmlns:a16="http://schemas.microsoft.com/office/drawing/2014/main" id="{77192485-6301-A46A-01FE-5A6955AE62CB}"/>
              </a:ext>
            </a:extLst>
          </p:cNvPr>
          <p:cNvSpPr>
            <a:spLocks noGrp="1"/>
          </p:cNvSpPr>
          <p:nvPr>
            <p:ph idx="1"/>
          </p:nvPr>
        </p:nvSpPr>
        <p:spPr>
          <a:xfrm>
            <a:off x="1097285" y="1600200"/>
            <a:ext cx="10866115" cy="4572000"/>
          </a:xfrm>
        </p:spPr>
        <p:txBody>
          <a:bodyPr/>
          <a:lstStyle/>
          <a:p>
            <a:pPr marL="571500" indent="-571500">
              <a:buFont typeface="Arial" panose="020B0604020202020204" pitchFamily="34" charset="0"/>
              <a:buChar char="•"/>
            </a:pPr>
            <a:r>
              <a:rPr lang="en-US" sz="4000" dirty="0"/>
              <a:t>There are canines everywhere! One dog in the front room, and two </a:t>
            </a:r>
            <a:r>
              <a:rPr lang="en-US" sz="4000" u="sng" dirty="0">
                <a:solidFill>
                  <a:schemeClr val="bg1">
                    <a:lumMod val="50000"/>
                  </a:schemeClr>
                </a:solidFill>
                <a:uFill>
                  <a:solidFill>
                    <a:schemeClr val="tx1"/>
                  </a:solidFill>
                </a:uFill>
              </a:rPr>
              <a:t>dogs</a:t>
            </a:r>
          </a:p>
          <a:p>
            <a:pPr marL="571500" indent="-571500">
              <a:buFont typeface="Arial" panose="020B0604020202020204" pitchFamily="34" charset="0"/>
              <a:buChar char="•"/>
            </a:pPr>
            <a:r>
              <a:rPr lang="en-US" sz="4000" dirty="0"/>
              <a:t>It wasn't just big it was </a:t>
            </a:r>
            <a:r>
              <a:rPr lang="en-US" sz="4000" u="sng" dirty="0">
                <a:solidFill>
                  <a:schemeClr val="bg1">
                    <a:lumMod val="50000"/>
                  </a:schemeClr>
                </a:solidFill>
                <a:uFill>
                  <a:solidFill>
                    <a:schemeClr val="tx1"/>
                  </a:solidFill>
                </a:uFill>
              </a:rPr>
              <a:t>enormous</a:t>
            </a:r>
            <a:endParaRPr lang="en-US" sz="4000" dirty="0"/>
          </a:p>
          <a:p>
            <a:pPr marL="571500" indent="-571500">
              <a:buFont typeface="Arial" panose="020B0604020202020204" pitchFamily="34" charset="0"/>
              <a:buChar char="•"/>
            </a:pPr>
            <a:r>
              <a:rPr lang="en-US" sz="4000" dirty="0"/>
              <a:t>The author of "A Room of One's Own" is Virginia </a:t>
            </a:r>
            <a:r>
              <a:rPr lang="en-US" sz="4000" u="sng" dirty="0">
                <a:solidFill>
                  <a:schemeClr val="bg1">
                    <a:lumMod val="50000"/>
                  </a:schemeClr>
                </a:solidFill>
                <a:uFill>
                  <a:solidFill>
                    <a:schemeClr val="tx1"/>
                  </a:solidFill>
                </a:uFill>
              </a:rPr>
              <a:t>Woolf</a:t>
            </a:r>
            <a:endParaRPr lang="en-US" sz="4000" dirty="0">
              <a:solidFill>
                <a:schemeClr val="bg1">
                  <a:lumMod val="50000"/>
                </a:schemeClr>
              </a:solidFill>
            </a:endParaRPr>
          </a:p>
          <a:p>
            <a:pPr marL="571500" indent="-571500">
              <a:buFont typeface="Arial" panose="020B0604020202020204" pitchFamily="34" charset="0"/>
              <a:buChar char="•"/>
            </a:pPr>
            <a:r>
              <a:rPr lang="en-US" sz="4000" dirty="0"/>
              <a:t>The doctor told me that </a:t>
            </a:r>
            <a:r>
              <a:rPr lang="en-US" sz="4000" u="sng" dirty="0">
                <a:solidFill>
                  <a:schemeClr val="bg1">
                    <a:lumMod val="50000"/>
                  </a:schemeClr>
                </a:solidFill>
                <a:uFill>
                  <a:solidFill>
                    <a:schemeClr val="tx1"/>
                  </a:solidFill>
                </a:uFill>
              </a:rPr>
              <a:t>he</a:t>
            </a:r>
            <a:endParaRPr lang="en-US" sz="4000" dirty="0">
              <a:solidFill>
                <a:schemeClr val="bg1">
                  <a:lumMod val="50000"/>
                </a:schemeClr>
              </a:solidFill>
            </a:endParaRPr>
          </a:p>
          <a:p>
            <a:pPr marL="571500" indent="-571500">
              <a:buFont typeface="Arial" panose="020B0604020202020204" pitchFamily="34" charset="0"/>
              <a:buChar char="•"/>
            </a:pPr>
            <a:r>
              <a:rPr lang="en-US" sz="4000" dirty="0"/>
              <a:t>The square root of 4 is </a:t>
            </a:r>
            <a:r>
              <a:rPr lang="en-US" sz="4000" u="sng" dirty="0">
                <a:solidFill>
                  <a:schemeClr val="bg1">
                    <a:lumMod val="50000"/>
                  </a:schemeClr>
                </a:solidFill>
                <a:uFill>
                  <a:solidFill>
                    <a:schemeClr val="tx1"/>
                  </a:solidFill>
                </a:uFill>
              </a:rPr>
              <a:t>2</a:t>
            </a:r>
          </a:p>
          <a:p>
            <a:endParaRPr lang="en-US" dirty="0">
              <a:solidFill>
                <a:schemeClr val="bg1">
                  <a:lumMod val="50000"/>
                </a:schemeClr>
              </a:solidFill>
            </a:endParaRPr>
          </a:p>
          <a:p>
            <a:endParaRPr lang="en-US" dirty="0"/>
          </a:p>
        </p:txBody>
      </p:sp>
    </p:spTree>
    <p:extLst>
      <p:ext uri="{BB962C8B-B14F-4D97-AF65-F5344CB8AC3E}">
        <p14:creationId xmlns:p14="http://schemas.microsoft.com/office/powerpoint/2010/main" val="3833936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C9E112-7E49-BE15-2626-45D5F1128390}"/>
              </a:ext>
            </a:extLst>
          </p:cNvPr>
          <p:cNvSpPr>
            <a:spLocks noGrp="1"/>
          </p:cNvSpPr>
          <p:nvPr>
            <p:ph type="title"/>
          </p:nvPr>
        </p:nvSpPr>
        <p:spPr/>
        <p:txBody>
          <a:bodyPr/>
          <a:lstStyle/>
          <a:p>
            <a:r>
              <a:rPr lang="en-US" dirty="0"/>
              <a:t>Big idea</a:t>
            </a:r>
          </a:p>
        </p:txBody>
      </p:sp>
      <p:sp>
        <p:nvSpPr>
          <p:cNvPr id="3" name="Content Placeholder 2">
            <a:extLst>
              <a:ext uri="{FF2B5EF4-FFF2-40B4-BE49-F238E27FC236}">
                <a16:creationId xmlns:a16="http://schemas.microsoft.com/office/drawing/2014/main" id="{1CEF1146-912F-376B-1180-2D9E612D4B03}"/>
              </a:ext>
            </a:extLst>
          </p:cNvPr>
          <p:cNvSpPr>
            <a:spLocks noGrp="1"/>
          </p:cNvSpPr>
          <p:nvPr>
            <p:ph idx="1"/>
          </p:nvPr>
        </p:nvSpPr>
        <p:spPr/>
        <p:txBody>
          <a:bodyPr>
            <a:normAutofit/>
          </a:bodyPr>
          <a:lstStyle/>
          <a:p>
            <a:r>
              <a:rPr lang="en-US" sz="4000" dirty="0"/>
              <a:t>Text contains enormous amounts of knowledge</a:t>
            </a:r>
          </a:p>
          <a:p>
            <a:r>
              <a:rPr lang="en-US" sz="4000" dirty="0"/>
              <a:t>Pretraining on lots of text with all that knowledge is what gives language models their ability to do so much</a:t>
            </a:r>
          </a:p>
        </p:txBody>
      </p:sp>
    </p:spTree>
    <p:extLst>
      <p:ext uri="{BB962C8B-B14F-4D97-AF65-F5344CB8AC3E}">
        <p14:creationId xmlns:p14="http://schemas.microsoft.com/office/powerpoint/2010/main" val="243305516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title"/>
          </p:nvPr>
        </p:nvSpPr>
        <p:spPr/>
        <p:txBody>
          <a:bodyPr>
            <a:normAutofit/>
          </a:bodyPr>
          <a:lstStyle/>
          <a:p>
            <a:r>
              <a:rPr lang="en-US" sz="4000" dirty="0">
                <a:solidFill>
                  <a:schemeClr val="bg1"/>
                </a:solidFill>
                <a:ea typeface="Franklin Gothic Book" charset="0"/>
                <a:cs typeface="Franklin Gothic Book" charset="0"/>
              </a:rPr>
              <a:t>Large Language Models</a:t>
            </a:r>
          </a:p>
        </p:txBody>
      </p:sp>
      <p:sp>
        <p:nvSpPr>
          <p:cNvPr id="16387" name="Rectangle 6"/>
          <p:cNvSpPr>
            <a:spLocks noGrp="1" noChangeArrowheads="1"/>
          </p:cNvSpPr>
          <p:nvPr>
            <p:ph idx="1"/>
          </p:nvPr>
        </p:nvSpPr>
        <p:spPr/>
        <p:txBody>
          <a:bodyPr>
            <a:normAutofit/>
          </a:bodyPr>
          <a:lstStyle/>
          <a:p>
            <a:pPr eaLnBrk="1" hangingPunct="1">
              <a:buFont typeface="Times" charset="0"/>
              <a:buNone/>
            </a:pPr>
            <a:r>
              <a:rPr lang="en-US" sz="4000" dirty="0">
                <a:solidFill>
                  <a:srgbClr val="A4001D"/>
                </a:solidFill>
                <a:latin typeface="Calibri"/>
                <a:ea typeface="ＭＳ Ｐゴシック" charset="0"/>
                <a:cs typeface="Calibri"/>
              </a:rPr>
              <a:t>Pretraining (and how to train transformers for language modeling)</a:t>
            </a:r>
          </a:p>
        </p:txBody>
      </p:sp>
      <p:sp>
        <p:nvSpPr>
          <p:cNvPr id="3" name="Text Placeholder 2">
            <a:extLst>
              <a:ext uri="{FF2B5EF4-FFF2-40B4-BE49-F238E27FC236}">
                <a16:creationId xmlns:a16="http://schemas.microsoft.com/office/drawing/2014/main" id="{51FD0C09-EFC7-684F-8EDB-3D513508F962}"/>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4160705640"/>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title"/>
          </p:nvPr>
        </p:nvSpPr>
        <p:spPr/>
        <p:txBody>
          <a:bodyPr>
            <a:normAutofit/>
          </a:bodyPr>
          <a:lstStyle/>
          <a:p>
            <a:r>
              <a:rPr lang="en-US" sz="4000" dirty="0">
                <a:solidFill>
                  <a:schemeClr val="bg1"/>
                </a:solidFill>
                <a:ea typeface="Franklin Gothic Book" charset="0"/>
                <a:cs typeface="Franklin Gothic Book" charset="0"/>
              </a:rPr>
              <a:t>Large Language Models</a:t>
            </a:r>
          </a:p>
        </p:txBody>
      </p:sp>
      <p:sp>
        <p:nvSpPr>
          <p:cNvPr id="16387" name="Rectangle 6"/>
          <p:cNvSpPr>
            <a:spLocks noGrp="1" noChangeArrowheads="1"/>
          </p:cNvSpPr>
          <p:nvPr>
            <p:ph idx="1"/>
          </p:nvPr>
        </p:nvSpPr>
        <p:spPr/>
        <p:txBody>
          <a:bodyPr>
            <a:normAutofit/>
          </a:bodyPr>
          <a:lstStyle/>
          <a:p>
            <a:pPr eaLnBrk="1" hangingPunct="1">
              <a:buFont typeface="Times" charset="0"/>
              <a:buNone/>
            </a:pPr>
            <a:r>
              <a:rPr lang="en-US" sz="4000" dirty="0">
                <a:solidFill>
                  <a:srgbClr val="A4001D"/>
                </a:solidFill>
                <a:latin typeface="Calibri"/>
                <a:ea typeface="ＭＳ Ｐゴシック" charset="0"/>
                <a:cs typeface="Calibri"/>
              </a:rPr>
              <a:t>Large Language Models: Applying pretrained models to new tasks</a:t>
            </a:r>
          </a:p>
        </p:txBody>
      </p:sp>
      <p:sp>
        <p:nvSpPr>
          <p:cNvPr id="3" name="Text Placeholder 2">
            <a:extLst>
              <a:ext uri="{FF2B5EF4-FFF2-40B4-BE49-F238E27FC236}">
                <a16:creationId xmlns:a16="http://schemas.microsoft.com/office/drawing/2014/main" id="{51FD0C09-EFC7-684F-8EDB-3D513508F962}"/>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3689377141"/>
      </p:ext>
    </p:extLst>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C9E112-7E49-BE15-2626-45D5F1128390}"/>
              </a:ext>
            </a:extLst>
          </p:cNvPr>
          <p:cNvSpPr>
            <a:spLocks noGrp="1"/>
          </p:cNvSpPr>
          <p:nvPr>
            <p:ph type="title"/>
          </p:nvPr>
        </p:nvSpPr>
        <p:spPr/>
        <p:txBody>
          <a:bodyPr/>
          <a:lstStyle/>
          <a:p>
            <a:r>
              <a:rPr lang="en-US" dirty="0"/>
              <a:t>Big idea</a:t>
            </a:r>
          </a:p>
        </p:txBody>
      </p:sp>
      <p:sp>
        <p:nvSpPr>
          <p:cNvPr id="3" name="Content Placeholder 2">
            <a:extLst>
              <a:ext uri="{FF2B5EF4-FFF2-40B4-BE49-F238E27FC236}">
                <a16:creationId xmlns:a16="http://schemas.microsoft.com/office/drawing/2014/main" id="{1CEF1146-912F-376B-1180-2D9E612D4B03}"/>
              </a:ext>
            </a:extLst>
          </p:cNvPr>
          <p:cNvSpPr>
            <a:spLocks noGrp="1"/>
          </p:cNvSpPr>
          <p:nvPr>
            <p:ph idx="1"/>
          </p:nvPr>
        </p:nvSpPr>
        <p:spPr/>
        <p:txBody>
          <a:bodyPr>
            <a:normAutofit/>
          </a:bodyPr>
          <a:lstStyle/>
          <a:p>
            <a:r>
              <a:rPr lang="en-US" sz="4000" dirty="0"/>
              <a:t>Many tasks can be turned into tasks of predicting words!</a:t>
            </a:r>
          </a:p>
        </p:txBody>
      </p:sp>
    </p:spTree>
    <p:extLst>
      <p:ext uri="{BB962C8B-B14F-4D97-AF65-F5344CB8AC3E}">
        <p14:creationId xmlns:p14="http://schemas.microsoft.com/office/powerpoint/2010/main" val="36812220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C9E112-7E49-BE15-2626-45D5F1128390}"/>
              </a:ext>
            </a:extLst>
          </p:cNvPr>
          <p:cNvSpPr>
            <a:spLocks noGrp="1"/>
          </p:cNvSpPr>
          <p:nvPr>
            <p:ph type="title"/>
          </p:nvPr>
        </p:nvSpPr>
        <p:spPr/>
        <p:txBody>
          <a:bodyPr/>
          <a:lstStyle/>
          <a:p>
            <a:r>
              <a:rPr lang="en-US" dirty="0"/>
              <a:t>Three architectures for large language models</a:t>
            </a:r>
          </a:p>
        </p:txBody>
      </p:sp>
      <p:sp>
        <p:nvSpPr>
          <p:cNvPr id="3" name="Content Placeholder 2">
            <a:extLst>
              <a:ext uri="{FF2B5EF4-FFF2-40B4-BE49-F238E27FC236}">
                <a16:creationId xmlns:a16="http://schemas.microsoft.com/office/drawing/2014/main" id="{1CEF1146-912F-376B-1180-2D9E612D4B03}"/>
              </a:ext>
            </a:extLst>
          </p:cNvPr>
          <p:cNvSpPr>
            <a:spLocks noGrp="1"/>
          </p:cNvSpPr>
          <p:nvPr>
            <p:ph idx="1"/>
          </p:nvPr>
        </p:nvSpPr>
        <p:spPr>
          <a:xfrm>
            <a:off x="1097280" y="3762170"/>
            <a:ext cx="10795000" cy="3324430"/>
          </a:xfrm>
        </p:spPr>
        <p:txBody>
          <a:bodyPr>
            <a:normAutofit/>
          </a:bodyPr>
          <a:lstStyle/>
          <a:p>
            <a:r>
              <a:rPr lang="en-US" sz="4000" b="1" dirty="0"/>
              <a:t>Decoders</a:t>
            </a:r>
            <a:r>
              <a:rPr lang="en-US" sz="4000" dirty="0"/>
              <a:t>			</a:t>
            </a:r>
            <a:r>
              <a:rPr lang="en-US" sz="4000" b="1" dirty="0"/>
              <a:t>Encoders</a:t>
            </a:r>
            <a:r>
              <a:rPr lang="en-US" sz="4000" dirty="0"/>
              <a:t>		   </a:t>
            </a:r>
            <a:r>
              <a:rPr lang="en-US" sz="4000" b="1" dirty="0"/>
              <a:t>Encoder-decoders</a:t>
            </a:r>
          </a:p>
          <a:p>
            <a:r>
              <a:rPr lang="en-US" sz="4000" dirty="0"/>
              <a:t>GPT, Claude,		BERT family,		Flan-T5, Whisper</a:t>
            </a:r>
          </a:p>
          <a:p>
            <a:r>
              <a:rPr lang="en-US" sz="4000" dirty="0"/>
              <a:t>Llama 2			</a:t>
            </a:r>
            <a:r>
              <a:rPr lang="en-US" sz="4000" dirty="0" err="1"/>
              <a:t>HuBERT</a:t>
            </a:r>
            <a:endParaRPr lang="en-US" sz="4000" dirty="0"/>
          </a:p>
          <a:p>
            <a:r>
              <a:rPr lang="en-US" sz="4000" dirty="0" err="1"/>
              <a:t>Mixtral</a:t>
            </a:r>
            <a:endParaRPr lang="en-US" sz="4000" dirty="0"/>
          </a:p>
        </p:txBody>
      </p:sp>
      <p:pic>
        <p:nvPicPr>
          <p:cNvPr id="4" name="Picture 3">
            <a:extLst>
              <a:ext uri="{FF2B5EF4-FFF2-40B4-BE49-F238E27FC236}">
                <a16:creationId xmlns:a16="http://schemas.microsoft.com/office/drawing/2014/main" id="{57441C05-CFAC-A1FC-BBB9-25B25F85C3C2}"/>
              </a:ext>
            </a:extLst>
          </p:cNvPr>
          <p:cNvPicPr>
            <a:picLocks noChangeAspect="1"/>
          </p:cNvPicPr>
          <p:nvPr/>
        </p:nvPicPr>
        <p:blipFill>
          <a:blip r:embed="rId2"/>
          <a:stretch>
            <a:fillRect/>
          </a:stretch>
        </p:blipFill>
        <p:spPr>
          <a:xfrm>
            <a:off x="4440767" y="1900916"/>
            <a:ext cx="2281006" cy="1560688"/>
          </a:xfrm>
          <a:prstGeom prst="rect">
            <a:avLst/>
          </a:prstGeom>
        </p:spPr>
      </p:pic>
      <p:pic>
        <p:nvPicPr>
          <p:cNvPr id="5" name="Picture 4">
            <a:extLst>
              <a:ext uri="{FF2B5EF4-FFF2-40B4-BE49-F238E27FC236}">
                <a16:creationId xmlns:a16="http://schemas.microsoft.com/office/drawing/2014/main" id="{B00891C2-2E16-3574-C737-E5818218D298}"/>
              </a:ext>
            </a:extLst>
          </p:cNvPr>
          <p:cNvPicPr>
            <a:picLocks noChangeAspect="1"/>
          </p:cNvPicPr>
          <p:nvPr/>
        </p:nvPicPr>
        <p:blipFill>
          <a:blip r:embed="rId3"/>
          <a:stretch>
            <a:fillRect/>
          </a:stretch>
        </p:blipFill>
        <p:spPr>
          <a:xfrm>
            <a:off x="7687734" y="1197748"/>
            <a:ext cx="2675466" cy="2263856"/>
          </a:xfrm>
          <a:prstGeom prst="rect">
            <a:avLst/>
          </a:prstGeom>
        </p:spPr>
      </p:pic>
      <p:pic>
        <p:nvPicPr>
          <p:cNvPr id="6" name="Picture 5">
            <a:extLst>
              <a:ext uri="{FF2B5EF4-FFF2-40B4-BE49-F238E27FC236}">
                <a16:creationId xmlns:a16="http://schemas.microsoft.com/office/drawing/2014/main" id="{D8B4CFE4-4646-69A9-1D02-088FA40F06A5}"/>
              </a:ext>
            </a:extLst>
          </p:cNvPr>
          <p:cNvPicPr>
            <a:picLocks noChangeAspect="1"/>
          </p:cNvPicPr>
          <p:nvPr/>
        </p:nvPicPr>
        <p:blipFill>
          <a:blip r:embed="rId4"/>
          <a:stretch>
            <a:fillRect/>
          </a:stretch>
        </p:blipFill>
        <p:spPr>
          <a:xfrm>
            <a:off x="1219199" y="1923168"/>
            <a:ext cx="2246705" cy="1474936"/>
          </a:xfrm>
          <a:prstGeom prst="rect">
            <a:avLst/>
          </a:prstGeom>
        </p:spPr>
      </p:pic>
    </p:spTree>
    <p:extLst>
      <p:ext uri="{BB962C8B-B14F-4D97-AF65-F5344CB8AC3E}">
        <p14:creationId xmlns:p14="http://schemas.microsoft.com/office/powerpoint/2010/main" val="55909729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E52403-60E0-938B-EFA7-FE1E5865FEB1}"/>
              </a:ext>
            </a:extLst>
          </p:cNvPr>
          <p:cNvSpPr>
            <a:spLocks noGrp="1"/>
          </p:cNvSpPr>
          <p:nvPr>
            <p:ph type="title"/>
          </p:nvPr>
        </p:nvSpPr>
        <p:spPr/>
        <p:txBody>
          <a:bodyPr/>
          <a:lstStyle/>
          <a:p>
            <a:r>
              <a:rPr lang="en-US" dirty="0"/>
              <a:t>Decoders</a:t>
            </a:r>
          </a:p>
        </p:txBody>
      </p:sp>
      <p:sp>
        <p:nvSpPr>
          <p:cNvPr id="3" name="Content Placeholder 2">
            <a:extLst>
              <a:ext uri="{FF2B5EF4-FFF2-40B4-BE49-F238E27FC236}">
                <a16:creationId xmlns:a16="http://schemas.microsoft.com/office/drawing/2014/main" id="{E9D2FF90-DCEE-A339-1DF0-243E14A164B5}"/>
              </a:ext>
            </a:extLst>
          </p:cNvPr>
          <p:cNvSpPr>
            <a:spLocks noGrp="1"/>
          </p:cNvSpPr>
          <p:nvPr>
            <p:ph idx="1"/>
          </p:nvPr>
        </p:nvSpPr>
        <p:spPr/>
        <p:txBody>
          <a:bodyPr>
            <a:normAutofit/>
          </a:bodyPr>
          <a:lstStyle/>
          <a:p>
            <a:r>
              <a:rPr lang="en-US" sz="3600" dirty="0"/>
              <a:t>Also called:</a:t>
            </a:r>
          </a:p>
          <a:p>
            <a:pPr marL="457200" indent="-457200">
              <a:buFont typeface="Arial" panose="020B0604020202020204" pitchFamily="34" charset="0"/>
              <a:buChar char="•"/>
            </a:pPr>
            <a:r>
              <a:rPr lang="en-US" sz="3600" dirty="0"/>
              <a:t>Causal LLMs</a:t>
            </a:r>
          </a:p>
          <a:p>
            <a:pPr marL="457200" indent="-457200">
              <a:buFont typeface="Arial" panose="020B0604020202020204" pitchFamily="34" charset="0"/>
              <a:buChar char="•"/>
            </a:pPr>
            <a:r>
              <a:rPr lang="en-US" sz="3600" dirty="0"/>
              <a:t>Autoregressive LLMs</a:t>
            </a:r>
          </a:p>
          <a:p>
            <a:pPr marL="457200" indent="-457200">
              <a:buFont typeface="Arial" panose="020B0604020202020204" pitchFamily="34" charset="0"/>
              <a:buChar char="•"/>
            </a:pPr>
            <a:r>
              <a:rPr lang="en-US" sz="3600" dirty="0"/>
              <a:t>Left-to-right LLMs</a:t>
            </a:r>
          </a:p>
          <a:p>
            <a:pPr marL="457200" indent="-457200">
              <a:buFont typeface="Arial" panose="020B0604020202020204" pitchFamily="34" charset="0"/>
              <a:buChar char="•"/>
            </a:pPr>
            <a:endParaRPr lang="en-US" sz="3600" dirty="0"/>
          </a:p>
          <a:p>
            <a:pPr marL="457200" indent="-457200">
              <a:buFont typeface="Arial" panose="020B0604020202020204" pitchFamily="34" charset="0"/>
              <a:buChar char="•"/>
            </a:pPr>
            <a:r>
              <a:rPr lang="en-US" sz="3600" dirty="0"/>
              <a:t>Predict words left to right</a:t>
            </a:r>
          </a:p>
        </p:txBody>
      </p:sp>
      <p:pic>
        <p:nvPicPr>
          <p:cNvPr id="4" name="Picture 3">
            <a:extLst>
              <a:ext uri="{FF2B5EF4-FFF2-40B4-BE49-F238E27FC236}">
                <a16:creationId xmlns:a16="http://schemas.microsoft.com/office/drawing/2014/main" id="{282FE5AD-C41D-3254-9E60-DD11B5E5460C}"/>
              </a:ext>
            </a:extLst>
          </p:cNvPr>
          <p:cNvPicPr>
            <a:picLocks noChangeAspect="1"/>
          </p:cNvPicPr>
          <p:nvPr/>
        </p:nvPicPr>
        <p:blipFill>
          <a:blip r:embed="rId2"/>
          <a:stretch>
            <a:fillRect/>
          </a:stretch>
        </p:blipFill>
        <p:spPr>
          <a:xfrm>
            <a:off x="7086600" y="685800"/>
            <a:ext cx="2246705" cy="1474936"/>
          </a:xfrm>
          <a:prstGeom prst="rect">
            <a:avLst/>
          </a:prstGeom>
        </p:spPr>
      </p:pic>
    </p:spTree>
    <p:extLst>
      <p:ext uri="{BB962C8B-B14F-4D97-AF65-F5344CB8AC3E}">
        <p14:creationId xmlns:p14="http://schemas.microsoft.com/office/powerpoint/2010/main" val="178038615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1066800" y="384603"/>
            <a:ext cx="10058400" cy="907196"/>
          </a:xfrm>
        </p:spPr>
        <p:txBody>
          <a:bodyPr>
            <a:normAutofit fontScale="90000"/>
          </a:bodyPr>
          <a:lstStyle/>
          <a:p>
            <a:r>
              <a:rPr lang="en-US" dirty="0"/>
              <a:t>Conditional Generation: </a:t>
            </a:r>
            <a:r>
              <a:rPr lang="en-US" sz="4400" dirty="0"/>
              <a:t>Generating text conditioned on previous text!</a:t>
            </a:r>
            <a:endParaRPr lang="en-US" dirty="0"/>
          </a:p>
        </p:txBody>
      </p:sp>
      <p:sp>
        <p:nvSpPr>
          <p:cNvPr id="20483" name="Rectangle 3"/>
          <p:cNvSpPr>
            <a:spLocks noGrp="1" noChangeArrowheads="1"/>
          </p:cNvSpPr>
          <p:nvPr>
            <p:ph idx="1"/>
          </p:nvPr>
        </p:nvSpPr>
        <p:spPr>
          <a:xfrm>
            <a:off x="1066800" y="1447800"/>
            <a:ext cx="10210800" cy="4572000"/>
          </a:xfrm>
        </p:spPr>
        <p:txBody>
          <a:bodyPr>
            <a:normAutofit/>
          </a:bodyPr>
          <a:lstStyle/>
          <a:p>
            <a:pPr marL="0" indent="0"/>
            <a:endParaRPr lang="en-US" sz="3200" dirty="0"/>
          </a:p>
        </p:txBody>
      </p:sp>
      <p:pic>
        <p:nvPicPr>
          <p:cNvPr id="3" name="Picture 2">
            <a:extLst>
              <a:ext uri="{FF2B5EF4-FFF2-40B4-BE49-F238E27FC236}">
                <a16:creationId xmlns:a16="http://schemas.microsoft.com/office/drawing/2014/main" id="{51572B07-5D3D-7ECC-062A-DD94C37FA6CE}"/>
              </a:ext>
            </a:extLst>
          </p:cNvPr>
          <p:cNvPicPr>
            <a:picLocks noChangeAspect="1"/>
          </p:cNvPicPr>
          <p:nvPr/>
        </p:nvPicPr>
        <p:blipFill>
          <a:blip r:embed="rId3"/>
          <a:stretch>
            <a:fillRect/>
          </a:stretch>
        </p:blipFill>
        <p:spPr>
          <a:xfrm>
            <a:off x="2133600" y="1234440"/>
            <a:ext cx="8534400" cy="5547360"/>
          </a:xfrm>
          <a:prstGeom prst="rect">
            <a:avLst/>
          </a:prstGeom>
        </p:spPr>
      </p:pic>
    </p:spTree>
    <p:extLst>
      <p:ext uri="{BB962C8B-B14F-4D97-AF65-F5344CB8AC3E}">
        <p14:creationId xmlns:p14="http://schemas.microsoft.com/office/powerpoint/2010/main" val="122684533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2912D-A118-5079-D10E-E43439FE4860}"/>
              </a:ext>
            </a:extLst>
          </p:cNvPr>
          <p:cNvSpPr>
            <a:spLocks noGrp="1"/>
          </p:cNvSpPr>
          <p:nvPr>
            <p:ph type="title"/>
          </p:nvPr>
        </p:nvSpPr>
        <p:spPr/>
        <p:txBody>
          <a:bodyPr/>
          <a:lstStyle/>
          <a:p>
            <a:r>
              <a:rPr lang="en-US" dirty="0"/>
              <a:t>Framing lots of tasks as conditional generation</a:t>
            </a:r>
          </a:p>
        </p:txBody>
      </p:sp>
      <p:sp>
        <p:nvSpPr>
          <p:cNvPr id="3" name="Content Placeholder 2">
            <a:extLst>
              <a:ext uri="{FF2B5EF4-FFF2-40B4-BE49-F238E27FC236}">
                <a16:creationId xmlns:a16="http://schemas.microsoft.com/office/drawing/2014/main" id="{77192485-6301-A46A-01FE-5A6955AE62CB}"/>
              </a:ext>
            </a:extLst>
          </p:cNvPr>
          <p:cNvSpPr>
            <a:spLocks noGrp="1"/>
          </p:cNvSpPr>
          <p:nvPr>
            <p:ph idx="1"/>
          </p:nvPr>
        </p:nvSpPr>
        <p:spPr/>
        <p:txBody>
          <a:bodyPr/>
          <a:lstStyle/>
          <a:p>
            <a:r>
              <a:rPr lang="en-US" sz="4000" dirty="0">
                <a:effectLst/>
                <a:latin typeface="Calibri" panose="020F0502020204030204" pitchFamily="34" charset="0"/>
                <a:cs typeface="Calibri" panose="020F0502020204030204" pitchFamily="34" charset="0"/>
              </a:rPr>
              <a:t>Sentiment analysis: “I like Jackie Chan”</a:t>
            </a:r>
          </a:p>
          <a:p>
            <a:pPr marL="742950" indent="-742950">
              <a:buFont typeface="+mj-lt"/>
              <a:buAutoNum type="arabicPeriod"/>
            </a:pPr>
            <a:r>
              <a:rPr lang="en-US" sz="4000" dirty="0">
                <a:latin typeface="Calibri" panose="020F0502020204030204" pitchFamily="34" charset="0"/>
                <a:cs typeface="Calibri" panose="020F0502020204030204" pitchFamily="34" charset="0"/>
              </a:rPr>
              <a:t>We give the language model this string:</a:t>
            </a:r>
            <a:br>
              <a:rPr lang="en-US" sz="4000" dirty="0">
                <a:latin typeface="Calibri" panose="020F0502020204030204" pitchFamily="34" charset="0"/>
                <a:cs typeface="Calibri" panose="020F0502020204030204" pitchFamily="34" charset="0"/>
              </a:rPr>
            </a:br>
            <a:r>
              <a:rPr lang="en-US" sz="3600" dirty="0">
                <a:latin typeface="Courier New" panose="02070309020205020404" pitchFamily="49" charset="0"/>
                <a:cs typeface="Courier New" panose="02070309020205020404" pitchFamily="49" charset="0"/>
              </a:rPr>
              <a:t>The sentiment of the sentence "I like Jackie Chan" is: </a:t>
            </a:r>
            <a:r>
              <a:rPr lang="en-US" sz="3600" dirty="0">
                <a:effectLst/>
                <a:latin typeface="Courier New" panose="02070309020205020404" pitchFamily="49" charset="0"/>
                <a:cs typeface="Courier New" panose="02070309020205020404" pitchFamily="49" charset="0"/>
              </a:rPr>
              <a:t> </a:t>
            </a:r>
            <a:endParaRPr lang="en-US" sz="4000" dirty="0">
              <a:effectLst/>
              <a:latin typeface="Courier New" panose="02070309020205020404" pitchFamily="49" charset="0"/>
              <a:cs typeface="Courier New" panose="02070309020205020404" pitchFamily="49" charset="0"/>
            </a:endParaRPr>
          </a:p>
          <a:p>
            <a:pPr marL="742950" indent="-742950">
              <a:buFont typeface="+mj-lt"/>
              <a:buAutoNum type="arabicPeriod"/>
            </a:pPr>
            <a:r>
              <a:rPr lang="en-US" sz="4000" dirty="0">
                <a:effectLst/>
                <a:latin typeface="Calibri" panose="020F0502020204030204" pitchFamily="34" charset="0"/>
                <a:cs typeface="Calibri" panose="020F0502020204030204" pitchFamily="34" charset="0"/>
              </a:rPr>
              <a:t>And see what word it thinks comes next:</a:t>
            </a:r>
          </a:p>
          <a:p>
            <a:pPr marL="914400" indent="-914400">
              <a:buFont typeface="+mj-lt"/>
              <a:buAutoNum type="arabicPeriod"/>
            </a:pPr>
            <a:endParaRPr lang="en-US" sz="5400" dirty="0">
              <a:latin typeface="Calibri" panose="020F0502020204030204" pitchFamily="34" charset="0"/>
              <a:cs typeface="Calibri" panose="020F0502020204030204" pitchFamily="34" charset="0"/>
            </a:endParaRPr>
          </a:p>
          <a:p>
            <a:endParaRPr lang="en-US" dirty="0"/>
          </a:p>
        </p:txBody>
      </p:sp>
      <p:pic>
        <p:nvPicPr>
          <p:cNvPr id="4" name="Picture 3">
            <a:extLst>
              <a:ext uri="{FF2B5EF4-FFF2-40B4-BE49-F238E27FC236}">
                <a16:creationId xmlns:a16="http://schemas.microsoft.com/office/drawing/2014/main" id="{2FF73E9A-B94E-5B1E-D0E3-6C9C39276246}"/>
              </a:ext>
            </a:extLst>
          </p:cNvPr>
          <p:cNvPicPr>
            <a:picLocks noChangeAspect="1"/>
          </p:cNvPicPr>
          <p:nvPr/>
        </p:nvPicPr>
        <p:blipFill>
          <a:blip r:embed="rId2"/>
          <a:stretch>
            <a:fillRect/>
          </a:stretch>
        </p:blipFill>
        <p:spPr>
          <a:xfrm>
            <a:off x="1036314" y="4697412"/>
            <a:ext cx="10550744" cy="1120775"/>
          </a:xfrm>
          <a:prstGeom prst="rect">
            <a:avLst/>
          </a:prstGeom>
        </p:spPr>
      </p:pic>
    </p:spTree>
    <p:extLst>
      <p:ext uri="{BB962C8B-B14F-4D97-AF65-F5344CB8AC3E}">
        <p14:creationId xmlns:p14="http://schemas.microsoft.com/office/powerpoint/2010/main" val="18450371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2912D-A118-5079-D10E-E43439FE4860}"/>
              </a:ext>
            </a:extLst>
          </p:cNvPr>
          <p:cNvSpPr>
            <a:spLocks noGrp="1"/>
          </p:cNvSpPr>
          <p:nvPr>
            <p:ph type="title"/>
          </p:nvPr>
        </p:nvSpPr>
        <p:spPr/>
        <p:txBody>
          <a:bodyPr/>
          <a:lstStyle/>
          <a:p>
            <a:r>
              <a:rPr lang="en-US" dirty="0"/>
              <a:t>Framing lots of tasks as conditional generation</a:t>
            </a:r>
          </a:p>
        </p:txBody>
      </p:sp>
      <p:sp>
        <p:nvSpPr>
          <p:cNvPr id="3" name="Content Placeholder 2">
            <a:extLst>
              <a:ext uri="{FF2B5EF4-FFF2-40B4-BE49-F238E27FC236}">
                <a16:creationId xmlns:a16="http://schemas.microsoft.com/office/drawing/2014/main" id="{77192485-6301-A46A-01FE-5A6955AE62CB}"/>
              </a:ext>
            </a:extLst>
          </p:cNvPr>
          <p:cNvSpPr>
            <a:spLocks noGrp="1"/>
          </p:cNvSpPr>
          <p:nvPr>
            <p:ph idx="1"/>
          </p:nvPr>
        </p:nvSpPr>
        <p:spPr>
          <a:xfrm>
            <a:off x="1097285" y="1600200"/>
            <a:ext cx="10866115" cy="4572000"/>
          </a:xfrm>
        </p:spPr>
        <p:txBody>
          <a:bodyPr/>
          <a:lstStyle/>
          <a:p>
            <a:r>
              <a:rPr lang="en-US" sz="4000" dirty="0">
                <a:latin typeface="Calibri" panose="020F0502020204030204" pitchFamily="34" charset="0"/>
                <a:cs typeface="Calibri" panose="020F0502020204030204" pitchFamily="34" charset="0"/>
              </a:rPr>
              <a:t>QA</a:t>
            </a:r>
            <a:r>
              <a:rPr lang="en-US" sz="4000" dirty="0">
                <a:effectLst/>
                <a:latin typeface="Calibri" panose="020F0502020204030204" pitchFamily="34" charset="0"/>
                <a:cs typeface="Calibri" panose="020F0502020204030204" pitchFamily="34" charset="0"/>
              </a:rPr>
              <a:t>: “Who wrote The Origin of Species”</a:t>
            </a:r>
          </a:p>
          <a:p>
            <a:pPr marL="742950" indent="-742950">
              <a:buFont typeface="+mj-lt"/>
              <a:buAutoNum type="arabicPeriod"/>
            </a:pPr>
            <a:r>
              <a:rPr lang="en-US" sz="4000" dirty="0">
                <a:latin typeface="Calibri" panose="020F0502020204030204" pitchFamily="34" charset="0"/>
                <a:cs typeface="Calibri" panose="020F0502020204030204" pitchFamily="34" charset="0"/>
              </a:rPr>
              <a:t>We give the language model this string:</a:t>
            </a:r>
            <a:br>
              <a:rPr lang="en-US" sz="4000" dirty="0">
                <a:latin typeface="Calibri" panose="020F0502020204030204" pitchFamily="34" charset="0"/>
                <a:cs typeface="Calibri" panose="020F0502020204030204" pitchFamily="34" charset="0"/>
              </a:rPr>
            </a:br>
            <a:endParaRPr lang="en-US" sz="4000" dirty="0">
              <a:latin typeface="Calibri" panose="020F0502020204030204" pitchFamily="34" charset="0"/>
              <a:cs typeface="Calibri" panose="020F0502020204030204" pitchFamily="34" charset="0"/>
            </a:endParaRPr>
          </a:p>
          <a:p>
            <a:pPr marL="742950" indent="-742950">
              <a:buFont typeface="+mj-lt"/>
              <a:buAutoNum type="arabicPeriod"/>
            </a:pPr>
            <a:endParaRPr lang="en-US" sz="4000" dirty="0">
              <a:effectLst/>
              <a:latin typeface="Courier New" panose="02070309020205020404" pitchFamily="49" charset="0"/>
              <a:cs typeface="Courier New" panose="02070309020205020404" pitchFamily="49" charset="0"/>
            </a:endParaRPr>
          </a:p>
          <a:p>
            <a:pPr marL="742950" indent="-742950">
              <a:buFont typeface="+mj-lt"/>
              <a:buAutoNum type="arabicPeriod"/>
            </a:pPr>
            <a:r>
              <a:rPr lang="en-US" sz="4000" dirty="0">
                <a:effectLst/>
                <a:latin typeface="Calibri" panose="020F0502020204030204" pitchFamily="34" charset="0"/>
                <a:cs typeface="Calibri" panose="020F0502020204030204" pitchFamily="34" charset="0"/>
              </a:rPr>
              <a:t>And see what word it thinks comes next:</a:t>
            </a:r>
          </a:p>
          <a:p>
            <a:pPr marL="914400" indent="-914400">
              <a:buFont typeface="+mj-lt"/>
              <a:buAutoNum type="arabicPeriod"/>
            </a:pPr>
            <a:endParaRPr lang="en-US" sz="5400" dirty="0">
              <a:latin typeface="Calibri" panose="020F0502020204030204" pitchFamily="34" charset="0"/>
              <a:cs typeface="Calibri" panose="020F0502020204030204" pitchFamily="34" charset="0"/>
            </a:endParaRPr>
          </a:p>
          <a:p>
            <a:endParaRPr lang="en-US" dirty="0"/>
          </a:p>
        </p:txBody>
      </p:sp>
      <p:pic>
        <p:nvPicPr>
          <p:cNvPr id="5" name="Picture 4">
            <a:extLst>
              <a:ext uri="{FF2B5EF4-FFF2-40B4-BE49-F238E27FC236}">
                <a16:creationId xmlns:a16="http://schemas.microsoft.com/office/drawing/2014/main" id="{35AD6936-74FA-F133-820D-8ABA93D1FFED}"/>
              </a:ext>
            </a:extLst>
          </p:cNvPr>
          <p:cNvPicPr>
            <a:picLocks noChangeAspect="1"/>
          </p:cNvPicPr>
          <p:nvPr/>
        </p:nvPicPr>
        <p:blipFill>
          <a:blip r:embed="rId2"/>
          <a:stretch>
            <a:fillRect/>
          </a:stretch>
        </p:blipFill>
        <p:spPr>
          <a:xfrm>
            <a:off x="1036314" y="3063875"/>
            <a:ext cx="10607842" cy="730250"/>
          </a:xfrm>
          <a:prstGeom prst="rect">
            <a:avLst/>
          </a:prstGeom>
        </p:spPr>
      </p:pic>
      <p:pic>
        <p:nvPicPr>
          <p:cNvPr id="6" name="Picture 5">
            <a:extLst>
              <a:ext uri="{FF2B5EF4-FFF2-40B4-BE49-F238E27FC236}">
                <a16:creationId xmlns:a16="http://schemas.microsoft.com/office/drawing/2014/main" id="{911FCBBA-0CB2-F974-F099-417FD9DEADE3}"/>
              </a:ext>
            </a:extLst>
          </p:cNvPr>
          <p:cNvPicPr>
            <a:picLocks noChangeAspect="1"/>
          </p:cNvPicPr>
          <p:nvPr/>
        </p:nvPicPr>
        <p:blipFill>
          <a:blip r:embed="rId3"/>
          <a:stretch>
            <a:fillRect/>
          </a:stretch>
        </p:blipFill>
        <p:spPr>
          <a:xfrm>
            <a:off x="1295400" y="5233117"/>
            <a:ext cx="10043956" cy="705567"/>
          </a:xfrm>
          <a:prstGeom prst="rect">
            <a:avLst/>
          </a:prstGeom>
        </p:spPr>
      </p:pic>
    </p:spTree>
    <p:extLst>
      <p:ext uri="{BB962C8B-B14F-4D97-AF65-F5344CB8AC3E}">
        <p14:creationId xmlns:p14="http://schemas.microsoft.com/office/powerpoint/2010/main" val="11282534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5DDF50-4034-491B-62C2-6A1FC7E380D3}"/>
              </a:ext>
            </a:extLst>
          </p:cNvPr>
          <p:cNvSpPr>
            <a:spLocks noGrp="1"/>
          </p:cNvSpPr>
          <p:nvPr>
            <p:ph type="title"/>
          </p:nvPr>
        </p:nvSpPr>
        <p:spPr/>
        <p:txBody>
          <a:bodyPr/>
          <a:lstStyle/>
          <a:p>
            <a:r>
              <a:rPr lang="en-US" dirty="0"/>
              <a:t>A very approximate timeline</a:t>
            </a:r>
          </a:p>
        </p:txBody>
      </p:sp>
      <p:sp>
        <p:nvSpPr>
          <p:cNvPr id="3" name="Content Placeholder 2">
            <a:extLst>
              <a:ext uri="{FF2B5EF4-FFF2-40B4-BE49-F238E27FC236}">
                <a16:creationId xmlns:a16="http://schemas.microsoft.com/office/drawing/2014/main" id="{F0070291-1DFA-98C0-15D2-EF763451F5EC}"/>
              </a:ext>
            </a:extLst>
          </p:cNvPr>
          <p:cNvSpPr>
            <a:spLocks noGrp="1"/>
          </p:cNvSpPr>
          <p:nvPr>
            <p:ph idx="1"/>
          </p:nvPr>
        </p:nvSpPr>
        <p:spPr/>
        <p:txBody>
          <a:bodyPr/>
          <a:lstStyle/>
          <a:p>
            <a:r>
              <a:rPr lang="en-US" dirty="0"/>
              <a:t>1990 Static Word Embeddings</a:t>
            </a:r>
          </a:p>
          <a:p>
            <a:r>
              <a:rPr lang="en-US" dirty="0"/>
              <a:t>2003 Neural Language Model</a:t>
            </a:r>
          </a:p>
          <a:p>
            <a:r>
              <a:rPr lang="en-US" dirty="0"/>
              <a:t>2008 Multi-Task Learning</a:t>
            </a:r>
          </a:p>
          <a:p>
            <a:r>
              <a:rPr lang="en-US" dirty="0"/>
              <a:t>2015 Attention</a:t>
            </a:r>
          </a:p>
          <a:p>
            <a:r>
              <a:rPr lang="en-US" dirty="0"/>
              <a:t>2017 Transformer</a:t>
            </a:r>
          </a:p>
          <a:p>
            <a:r>
              <a:rPr lang="en-US" dirty="0"/>
              <a:t>2018 Contextual Word Embeddings and Pretraining</a:t>
            </a:r>
          </a:p>
          <a:p>
            <a:r>
              <a:rPr lang="en-US" dirty="0"/>
              <a:t>2019 Prompting</a:t>
            </a:r>
          </a:p>
        </p:txBody>
      </p:sp>
    </p:spTree>
    <p:extLst>
      <p:ext uri="{BB962C8B-B14F-4D97-AF65-F5344CB8AC3E}">
        <p14:creationId xmlns:p14="http://schemas.microsoft.com/office/powerpoint/2010/main" val="300568633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E52403-60E0-938B-EFA7-FE1E5865FEB1}"/>
              </a:ext>
            </a:extLst>
          </p:cNvPr>
          <p:cNvSpPr>
            <a:spLocks noGrp="1"/>
          </p:cNvSpPr>
          <p:nvPr>
            <p:ph type="title"/>
          </p:nvPr>
        </p:nvSpPr>
        <p:spPr/>
        <p:txBody>
          <a:bodyPr/>
          <a:lstStyle/>
          <a:p>
            <a:r>
              <a:rPr lang="en-US" dirty="0"/>
              <a:t>Encoders</a:t>
            </a:r>
          </a:p>
        </p:txBody>
      </p:sp>
      <p:sp>
        <p:nvSpPr>
          <p:cNvPr id="3" name="Content Placeholder 2">
            <a:extLst>
              <a:ext uri="{FF2B5EF4-FFF2-40B4-BE49-F238E27FC236}">
                <a16:creationId xmlns:a16="http://schemas.microsoft.com/office/drawing/2014/main" id="{E9D2FF90-DCEE-A339-1DF0-243E14A164B5}"/>
              </a:ext>
            </a:extLst>
          </p:cNvPr>
          <p:cNvSpPr>
            <a:spLocks noGrp="1"/>
          </p:cNvSpPr>
          <p:nvPr>
            <p:ph idx="1"/>
          </p:nvPr>
        </p:nvSpPr>
        <p:spPr/>
        <p:txBody>
          <a:bodyPr>
            <a:normAutofit lnSpcReduction="10000"/>
          </a:bodyPr>
          <a:lstStyle/>
          <a:p>
            <a:r>
              <a:rPr lang="en-US" sz="3600" dirty="0"/>
              <a:t>Many varieties!</a:t>
            </a:r>
          </a:p>
          <a:p>
            <a:pPr marL="457200" indent="-457200">
              <a:buFont typeface="Arial" panose="020B0604020202020204" pitchFamily="34" charset="0"/>
              <a:buChar char="•"/>
            </a:pPr>
            <a:r>
              <a:rPr lang="en-US" sz="3600" dirty="0"/>
              <a:t>Popular: Masked Language Models (MLMs)</a:t>
            </a:r>
          </a:p>
          <a:p>
            <a:pPr marL="457200" indent="-457200">
              <a:buFont typeface="Arial" panose="020B0604020202020204" pitchFamily="34" charset="0"/>
              <a:buChar char="•"/>
            </a:pPr>
            <a:r>
              <a:rPr lang="en-US" sz="3600" dirty="0"/>
              <a:t>BERT family</a:t>
            </a:r>
          </a:p>
          <a:p>
            <a:pPr marL="457200" indent="-457200">
              <a:buFont typeface="Arial" panose="020B0604020202020204" pitchFamily="34" charset="0"/>
              <a:buChar char="•"/>
            </a:pPr>
            <a:endParaRPr lang="en-US" sz="3600" dirty="0"/>
          </a:p>
          <a:p>
            <a:pPr marL="457200" indent="-457200">
              <a:buFont typeface="Arial" panose="020B0604020202020204" pitchFamily="34" charset="0"/>
              <a:buChar char="•"/>
            </a:pPr>
            <a:r>
              <a:rPr lang="en-US" sz="3600" dirty="0"/>
              <a:t>Trained by predicting words from surrounding words on both sides</a:t>
            </a:r>
          </a:p>
          <a:p>
            <a:pPr marL="457200" indent="-457200">
              <a:buFont typeface="Arial" panose="020B0604020202020204" pitchFamily="34" charset="0"/>
              <a:buChar char="•"/>
            </a:pPr>
            <a:r>
              <a:rPr lang="en-US" sz="3600" dirty="0"/>
              <a:t>Are usually </a:t>
            </a:r>
            <a:r>
              <a:rPr lang="en-US" sz="3600" b="1" dirty="0"/>
              <a:t>fine-tuned </a:t>
            </a:r>
            <a:r>
              <a:rPr lang="en-US" sz="3600" dirty="0"/>
              <a:t>(trained on supervised data) for classification tasks.</a:t>
            </a:r>
          </a:p>
        </p:txBody>
      </p:sp>
      <p:pic>
        <p:nvPicPr>
          <p:cNvPr id="5" name="Picture 4">
            <a:extLst>
              <a:ext uri="{FF2B5EF4-FFF2-40B4-BE49-F238E27FC236}">
                <a16:creationId xmlns:a16="http://schemas.microsoft.com/office/drawing/2014/main" id="{AEA242C4-59DF-DFC6-9656-CFD4C6A8BE3D}"/>
              </a:ext>
            </a:extLst>
          </p:cNvPr>
          <p:cNvPicPr>
            <a:picLocks noChangeAspect="1"/>
          </p:cNvPicPr>
          <p:nvPr/>
        </p:nvPicPr>
        <p:blipFill>
          <a:blip r:embed="rId2"/>
          <a:stretch>
            <a:fillRect/>
          </a:stretch>
        </p:blipFill>
        <p:spPr>
          <a:xfrm>
            <a:off x="7315200" y="553156"/>
            <a:ext cx="2281006" cy="1560688"/>
          </a:xfrm>
          <a:prstGeom prst="rect">
            <a:avLst/>
          </a:prstGeom>
        </p:spPr>
      </p:pic>
    </p:spTree>
    <p:extLst>
      <p:ext uri="{BB962C8B-B14F-4D97-AF65-F5344CB8AC3E}">
        <p14:creationId xmlns:p14="http://schemas.microsoft.com/office/powerpoint/2010/main" val="228646924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E52403-60E0-938B-EFA7-FE1E5865FEB1}"/>
              </a:ext>
            </a:extLst>
          </p:cNvPr>
          <p:cNvSpPr>
            <a:spLocks noGrp="1"/>
          </p:cNvSpPr>
          <p:nvPr>
            <p:ph type="title"/>
          </p:nvPr>
        </p:nvSpPr>
        <p:spPr/>
        <p:txBody>
          <a:bodyPr/>
          <a:lstStyle/>
          <a:p>
            <a:r>
              <a:rPr lang="en-US" dirty="0"/>
              <a:t>Encoder-Decoders</a:t>
            </a:r>
          </a:p>
        </p:txBody>
      </p:sp>
      <p:sp>
        <p:nvSpPr>
          <p:cNvPr id="3" name="Content Placeholder 2">
            <a:extLst>
              <a:ext uri="{FF2B5EF4-FFF2-40B4-BE49-F238E27FC236}">
                <a16:creationId xmlns:a16="http://schemas.microsoft.com/office/drawing/2014/main" id="{E9D2FF90-DCEE-A339-1DF0-243E14A164B5}"/>
              </a:ext>
            </a:extLst>
          </p:cNvPr>
          <p:cNvSpPr>
            <a:spLocks noGrp="1"/>
          </p:cNvSpPr>
          <p:nvPr>
            <p:ph idx="1"/>
          </p:nvPr>
        </p:nvSpPr>
        <p:spPr>
          <a:xfrm>
            <a:off x="1097285" y="2423458"/>
            <a:ext cx="10058401" cy="3748741"/>
          </a:xfrm>
        </p:spPr>
        <p:txBody>
          <a:bodyPr>
            <a:normAutofit/>
          </a:bodyPr>
          <a:lstStyle/>
          <a:p>
            <a:pPr marL="457200" indent="-457200">
              <a:buFont typeface="Arial" panose="020B0604020202020204" pitchFamily="34" charset="0"/>
              <a:buChar char="•"/>
            </a:pPr>
            <a:r>
              <a:rPr lang="en-US" sz="3600" dirty="0"/>
              <a:t>Trained to map from one sequence to another</a:t>
            </a:r>
          </a:p>
          <a:p>
            <a:pPr marL="457200" indent="-457200">
              <a:buFont typeface="Arial" panose="020B0604020202020204" pitchFamily="34" charset="0"/>
              <a:buChar char="•"/>
            </a:pPr>
            <a:r>
              <a:rPr lang="en-US" sz="3600" dirty="0"/>
              <a:t>Very popular for:</a:t>
            </a:r>
          </a:p>
          <a:p>
            <a:pPr marL="854045" lvl="1" indent="-457200">
              <a:buFont typeface="Arial" panose="020B0604020202020204" pitchFamily="34" charset="0"/>
              <a:buChar char="•"/>
            </a:pPr>
            <a:r>
              <a:rPr lang="en-US" sz="3200" dirty="0"/>
              <a:t>machine translation (map from one language to another)</a:t>
            </a:r>
          </a:p>
          <a:p>
            <a:pPr marL="854045" lvl="1" indent="-457200">
              <a:buFont typeface="Arial" panose="020B0604020202020204" pitchFamily="34" charset="0"/>
              <a:buChar char="•"/>
            </a:pPr>
            <a:r>
              <a:rPr lang="en-US" sz="3200" dirty="0"/>
              <a:t>speech recognition (map from acoustics to words)</a:t>
            </a:r>
          </a:p>
          <a:p>
            <a:pPr marL="457200" indent="-457200">
              <a:buFont typeface="Arial" panose="020B0604020202020204" pitchFamily="34" charset="0"/>
              <a:buChar char="•"/>
            </a:pPr>
            <a:endParaRPr lang="en-US" sz="3600" dirty="0"/>
          </a:p>
        </p:txBody>
      </p:sp>
      <p:pic>
        <p:nvPicPr>
          <p:cNvPr id="4" name="Picture 3">
            <a:extLst>
              <a:ext uri="{FF2B5EF4-FFF2-40B4-BE49-F238E27FC236}">
                <a16:creationId xmlns:a16="http://schemas.microsoft.com/office/drawing/2014/main" id="{82D8E96C-0E43-0217-5C68-E17661BE2B8E}"/>
              </a:ext>
            </a:extLst>
          </p:cNvPr>
          <p:cNvPicPr>
            <a:picLocks noChangeAspect="1"/>
          </p:cNvPicPr>
          <p:nvPr/>
        </p:nvPicPr>
        <p:blipFill>
          <a:blip r:embed="rId2"/>
          <a:stretch>
            <a:fillRect/>
          </a:stretch>
        </p:blipFill>
        <p:spPr>
          <a:xfrm>
            <a:off x="9067800" y="91868"/>
            <a:ext cx="2675466" cy="2263856"/>
          </a:xfrm>
          <a:prstGeom prst="rect">
            <a:avLst/>
          </a:prstGeom>
        </p:spPr>
      </p:pic>
    </p:spTree>
    <p:extLst>
      <p:ext uri="{BB962C8B-B14F-4D97-AF65-F5344CB8AC3E}">
        <p14:creationId xmlns:p14="http://schemas.microsoft.com/office/powerpoint/2010/main" val="378692324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14AA2C-733E-9FFB-26B5-F83B389A7400}"/>
              </a:ext>
            </a:extLst>
          </p:cNvPr>
          <p:cNvSpPr>
            <a:spLocks noGrp="1"/>
          </p:cNvSpPr>
          <p:nvPr>
            <p:ph type="title"/>
          </p:nvPr>
        </p:nvSpPr>
        <p:spPr/>
        <p:txBody>
          <a:bodyPr/>
          <a:lstStyle/>
          <a:p>
            <a:r>
              <a:rPr lang="en-US" dirty="0"/>
              <a:t>Many more things I didn't talk about</a:t>
            </a:r>
          </a:p>
        </p:txBody>
      </p:sp>
      <p:sp>
        <p:nvSpPr>
          <p:cNvPr id="3" name="Content Placeholder 2">
            <a:extLst>
              <a:ext uri="{FF2B5EF4-FFF2-40B4-BE49-F238E27FC236}">
                <a16:creationId xmlns:a16="http://schemas.microsoft.com/office/drawing/2014/main" id="{6DBAC519-82C8-AE16-C590-E25669687546}"/>
              </a:ext>
            </a:extLst>
          </p:cNvPr>
          <p:cNvSpPr>
            <a:spLocks noGrp="1"/>
          </p:cNvSpPr>
          <p:nvPr>
            <p:ph idx="1"/>
          </p:nvPr>
        </p:nvSpPr>
        <p:spPr/>
        <p:txBody>
          <a:bodyPr/>
          <a:lstStyle/>
          <a:p>
            <a:r>
              <a:rPr lang="en-US" dirty="0"/>
              <a:t>Instruction Fine-tuning </a:t>
            </a:r>
          </a:p>
          <a:p>
            <a:r>
              <a:rPr lang="en-US" dirty="0"/>
              <a:t>Preference Alignment </a:t>
            </a:r>
          </a:p>
          <a:p>
            <a:r>
              <a:rPr lang="en-US" dirty="0"/>
              <a:t>Prompt Engineering</a:t>
            </a:r>
          </a:p>
          <a:p>
            <a:endParaRPr lang="en-US" dirty="0"/>
          </a:p>
          <a:p>
            <a:r>
              <a:rPr lang="en-US" dirty="0"/>
              <a:t>Where to learn these?  CS224N!</a:t>
            </a:r>
          </a:p>
        </p:txBody>
      </p:sp>
    </p:spTree>
    <p:extLst>
      <p:ext uri="{BB962C8B-B14F-4D97-AF65-F5344CB8AC3E}">
        <p14:creationId xmlns:p14="http://schemas.microsoft.com/office/powerpoint/2010/main" val="115468459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title"/>
          </p:nvPr>
        </p:nvSpPr>
        <p:spPr/>
        <p:txBody>
          <a:bodyPr>
            <a:normAutofit/>
          </a:bodyPr>
          <a:lstStyle/>
          <a:p>
            <a:r>
              <a:rPr lang="en-US" sz="4000" dirty="0">
                <a:solidFill>
                  <a:schemeClr val="bg1"/>
                </a:solidFill>
                <a:ea typeface="Franklin Gothic Book" charset="0"/>
                <a:cs typeface="Franklin Gothic Book" charset="0"/>
              </a:rPr>
              <a:t>Large Language Models</a:t>
            </a:r>
          </a:p>
        </p:txBody>
      </p:sp>
      <p:sp>
        <p:nvSpPr>
          <p:cNvPr id="16387" name="Rectangle 6"/>
          <p:cNvSpPr>
            <a:spLocks noGrp="1" noChangeArrowheads="1"/>
          </p:cNvSpPr>
          <p:nvPr>
            <p:ph idx="1"/>
          </p:nvPr>
        </p:nvSpPr>
        <p:spPr/>
        <p:txBody>
          <a:bodyPr>
            <a:normAutofit/>
          </a:bodyPr>
          <a:lstStyle/>
          <a:p>
            <a:pPr eaLnBrk="1" hangingPunct="1">
              <a:buFont typeface="Times" charset="0"/>
              <a:buNone/>
            </a:pPr>
            <a:r>
              <a:rPr lang="en-US" sz="4000" dirty="0">
                <a:solidFill>
                  <a:srgbClr val="A4001D"/>
                </a:solidFill>
                <a:latin typeface="Calibri"/>
                <a:ea typeface="ＭＳ Ｐゴシック" charset="0"/>
                <a:cs typeface="Calibri"/>
              </a:rPr>
              <a:t>Large Language Models: Applying pretrained models to new tasks</a:t>
            </a:r>
          </a:p>
        </p:txBody>
      </p:sp>
      <p:sp>
        <p:nvSpPr>
          <p:cNvPr id="3" name="Text Placeholder 2">
            <a:extLst>
              <a:ext uri="{FF2B5EF4-FFF2-40B4-BE49-F238E27FC236}">
                <a16:creationId xmlns:a16="http://schemas.microsoft.com/office/drawing/2014/main" id="{51FD0C09-EFC7-684F-8EDB-3D513508F962}"/>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4009649564"/>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title"/>
          </p:nvPr>
        </p:nvSpPr>
        <p:spPr/>
        <p:txBody>
          <a:bodyPr>
            <a:normAutofit/>
          </a:bodyPr>
          <a:lstStyle/>
          <a:p>
            <a:r>
              <a:rPr lang="en-US" sz="4000" dirty="0">
                <a:solidFill>
                  <a:schemeClr val="bg1"/>
                </a:solidFill>
                <a:ea typeface="Franklin Gothic Book" charset="0"/>
                <a:cs typeface="Franklin Gothic Book" charset="0"/>
              </a:rPr>
              <a:t>Large Language Models</a:t>
            </a:r>
          </a:p>
        </p:txBody>
      </p:sp>
      <p:sp>
        <p:nvSpPr>
          <p:cNvPr id="16387" name="Rectangle 6"/>
          <p:cNvSpPr>
            <a:spLocks noGrp="1" noChangeArrowheads="1"/>
          </p:cNvSpPr>
          <p:nvPr>
            <p:ph idx="1"/>
          </p:nvPr>
        </p:nvSpPr>
        <p:spPr/>
        <p:txBody>
          <a:bodyPr>
            <a:normAutofit/>
          </a:bodyPr>
          <a:lstStyle/>
          <a:p>
            <a:pPr eaLnBrk="1" hangingPunct="1">
              <a:buFont typeface="Times" charset="0"/>
              <a:buNone/>
            </a:pPr>
            <a:r>
              <a:rPr lang="en-US" sz="4000" dirty="0">
                <a:solidFill>
                  <a:srgbClr val="A4001D"/>
                </a:solidFill>
                <a:latin typeface="Calibri"/>
                <a:ea typeface="ＭＳ Ｐゴシック" charset="0"/>
                <a:cs typeface="Calibri"/>
              </a:rPr>
              <a:t>Harms of Large Language Models</a:t>
            </a:r>
          </a:p>
        </p:txBody>
      </p:sp>
      <p:sp>
        <p:nvSpPr>
          <p:cNvPr id="3" name="Text Placeholder 2">
            <a:extLst>
              <a:ext uri="{FF2B5EF4-FFF2-40B4-BE49-F238E27FC236}">
                <a16:creationId xmlns:a16="http://schemas.microsoft.com/office/drawing/2014/main" id="{51FD0C09-EFC7-684F-8EDB-3D513508F962}"/>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292633722"/>
      </p:ext>
    </p:extLst>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2912D-A118-5079-D10E-E43439FE4860}"/>
              </a:ext>
            </a:extLst>
          </p:cNvPr>
          <p:cNvSpPr>
            <a:spLocks noGrp="1"/>
          </p:cNvSpPr>
          <p:nvPr>
            <p:ph type="title"/>
          </p:nvPr>
        </p:nvSpPr>
        <p:spPr/>
        <p:txBody>
          <a:bodyPr/>
          <a:lstStyle/>
          <a:p>
            <a:r>
              <a:rPr lang="en-US" dirty="0"/>
              <a:t>Hallucination</a:t>
            </a:r>
          </a:p>
        </p:txBody>
      </p:sp>
      <p:pic>
        <p:nvPicPr>
          <p:cNvPr id="5" name="Content Placeholder 4" descr="A close up of a text&#10;&#10;Description automatically generated">
            <a:extLst>
              <a:ext uri="{FF2B5EF4-FFF2-40B4-BE49-F238E27FC236}">
                <a16:creationId xmlns:a16="http://schemas.microsoft.com/office/drawing/2014/main" id="{EB06725F-5586-D596-95DC-0BAF28BD5E1E}"/>
              </a:ext>
            </a:extLst>
          </p:cNvPr>
          <p:cNvPicPr>
            <a:picLocks noGrp="1" noChangeAspect="1"/>
          </p:cNvPicPr>
          <p:nvPr>
            <p:ph idx="1"/>
          </p:nvPr>
        </p:nvPicPr>
        <p:blipFill>
          <a:blip r:embed="rId3"/>
          <a:stretch>
            <a:fillRect/>
          </a:stretch>
        </p:blipFill>
        <p:spPr>
          <a:xfrm>
            <a:off x="5384800" y="239461"/>
            <a:ext cx="6261132" cy="1098246"/>
          </a:xfrm>
        </p:spPr>
      </p:pic>
      <p:pic>
        <p:nvPicPr>
          <p:cNvPr id="8" name="Picture 7" descr="A close-up of a white background&#10;&#10;Description automatically generated">
            <a:extLst>
              <a:ext uri="{FF2B5EF4-FFF2-40B4-BE49-F238E27FC236}">
                <a16:creationId xmlns:a16="http://schemas.microsoft.com/office/drawing/2014/main" id="{7AF6D51A-D222-ED8F-745E-40F970E1DACE}"/>
              </a:ext>
            </a:extLst>
          </p:cNvPr>
          <p:cNvPicPr>
            <a:picLocks noChangeAspect="1"/>
          </p:cNvPicPr>
          <p:nvPr/>
        </p:nvPicPr>
        <p:blipFill>
          <a:blip r:embed="rId4"/>
          <a:stretch>
            <a:fillRect/>
          </a:stretch>
        </p:blipFill>
        <p:spPr>
          <a:xfrm>
            <a:off x="2240280" y="1896109"/>
            <a:ext cx="7772400" cy="2102975"/>
          </a:xfrm>
          <a:prstGeom prst="rect">
            <a:avLst/>
          </a:prstGeom>
        </p:spPr>
      </p:pic>
      <p:pic>
        <p:nvPicPr>
          <p:cNvPr id="10" name="Picture 9" descr="A close up of a sign&#10;&#10;Description automatically generated">
            <a:extLst>
              <a:ext uri="{FF2B5EF4-FFF2-40B4-BE49-F238E27FC236}">
                <a16:creationId xmlns:a16="http://schemas.microsoft.com/office/drawing/2014/main" id="{747879F5-BE7A-F7AA-50E2-0961C120638C}"/>
              </a:ext>
            </a:extLst>
          </p:cNvPr>
          <p:cNvPicPr>
            <a:picLocks noChangeAspect="1"/>
          </p:cNvPicPr>
          <p:nvPr/>
        </p:nvPicPr>
        <p:blipFill>
          <a:blip r:embed="rId5"/>
          <a:stretch>
            <a:fillRect/>
          </a:stretch>
        </p:blipFill>
        <p:spPr>
          <a:xfrm>
            <a:off x="446203" y="4495800"/>
            <a:ext cx="11191262" cy="1528732"/>
          </a:xfrm>
          <a:prstGeom prst="rect">
            <a:avLst/>
          </a:prstGeom>
        </p:spPr>
      </p:pic>
    </p:spTree>
    <p:extLst>
      <p:ext uri="{BB962C8B-B14F-4D97-AF65-F5344CB8AC3E}">
        <p14:creationId xmlns:p14="http://schemas.microsoft.com/office/powerpoint/2010/main" val="424500492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14AA2C-733E-9FFB-26B5-F83B389A7400}"/>
              </a:ext>
            </a:extLst>
          </p:cNvPr>
          <p:cNvSpPr>
            <a:spLocks noGrp="1"/>
          </p:cNvSpPr>
          <p:nvPr>
            <p:ph type="title"/>
          </p:nvPr>
        </p:nvSpPr>
        <p:spPr/>
        <p:txBody>
          <a:bodyPr>
            <a:normAutofit fontScale="90000"/>
          </a:bodyPr>
          <a:lstStyle/>
          <a:p>
            <a:r>
              <a:rPr lang="en-US" dirty="0"/>
              <a:t>Current research direction to address hallucination</a:t>
            </a:r>
          </a:p>
        </p:txBody>
      </p:sp>
      <p:sp>
        <p:nvSpPr>
          <p:cNvPr id="3" name="Content Placeholder 2">
            <a:extLst>
              <a:ext uri="{FF2B5EF4-FFF2-40B4-BE49-F238E27FC236}">
                <a16:creationId xmlns:a16="http://schemas.microsoft.com/office/drawing/2014/main" id="{6DBAC519-82C8-AE16-C590-E25669687546}"/>
              </a:ext>
            </a:extLst>
          </p:cNvPr>
          <p:cNvSpPr>
            <a:spLocks noGrp="1"/>
          </p:cNvSpPr>
          <p:nvPr>
            <p:ph idx="1"/>
          </p:nvPr>
        </p:nvSpPr>
        <p:spPr>
          <a:xfrm>
            <a:off x="1097281" y="1600200"/>
            <a:ext cx="10058406" cy="4572000"/>
          </a:xfrm>
        </p:spPr>
        <p:txBody>
          <a:bodyPr>
            <a:normAutofit/>
          </a:bodyPr>
          <a:lstStyle/>
          <a:p>
            <a:r>
              <a:rPr lang="en-US" sz="3600" dirty="0"/>
              <a:t>Retrieval-Augmented Generation (RAG)</a:t>
            </a:r>
          </a:p>
          <a:p>
            <a:br>
              <a:rPr lang="en-US" sz="3600" dirty="0"/>
            </a:br>
            <a:r>
              <a:rPr lang="en-US" sz="3600" dirty="0"/>
              <a:t>Use information retrieval to </a:t>
            </a:r>
            <a:r>
              <a:rPr lang="en-US" sz="3600" b="1" dirty="0"/>
              <a:t>retrieve</a:t>
            </a:r>
            <a:r>
              <a:rPr lang="en-US" sz="3600" dirty="0"/>
              <a:t> some passages from a high-quality source</a:t>
            </a:r>
          </a:p>
          <a:p>
            <a:endParaRPr lang="en-US" sz="3600" dirty="0"/>
          </a:p>
          <a:p>
            <a:r>
              <a:rPr lang="en-US" sz="3600" dirty="0"/>
              <a:t>Then use a language model to </a:t>
            </a:r>
            <a:r>
              <a:rPr lang="en-US" sz="3600" b="1" dirty="0"/>
              <a:t>generate</a:t>
            </a:r>
            <a:r>
              <a:rPr lang="en-US" sz="3600" dirty="0"/>
              <a:t> an answer from those passages</a:t>
            </a:r>
          </a:p>
        </p:txBody>
      </p:sp>
    </p:spTree>
    <p:extLst>
      <p:ext uri="{BB962C8B-B14F-4D97-AF65-F5344CB8AC3E}">
        <p14:creationId xmlns:p14="http://schemas.microsoft.com/office/powerpoint/2010/main" val="44486996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2912D-A118-5079-D10E-E43439FE4860}"/>
              </a:ext>
            </a:extLst>
          </p:cNvPr>
          <p:cNvSpPr>
            <a:spLocks noGrp="1"/>
          </p:cNvSpPr>
          <p:nvPr>
            <p:ph type="title"/>
          </p:nvPr>
        </p:nvSpPr>
        <p:spPr/>
        <p:txBody>
          <a:bodyPr/>
          <a:lstStyle/>
          <a:p>
            <a:r>
              <a:rPr lang="en-US" dirty="0"/>
              <a:t>Copyright</a:t>
            </a:r>
          </a:p>
        </p:txBody>
      </p:sp>
      <p:pic>
        <p:nvPicPr>
          <p:cNvPr id="9" name="Content Placeholder 8" descr="A close-up of a building&#10;&#10;Description automatically generated">
            <a:extLst>
              <a:ext uri="{FF2B5EF4-FFF2-40B4-BE49-F238E27FC236}">
                <a16:creationId xmlns:a16="http://schemas.microsoft.com/office/drawing/2014/main" id="{C82B27BD-3C16-08FD-B295-69BA995325DF}"/>
              </a:ext>
            </a:extLst>
          </p:cNvPr>
          <p:cNvPicPr>
            <a:picLocks noGrp="1" noChangeAspect="1"/>
          </p:cNvPicPr>
          <p:nvPr>
            <p:ph idx="1"/>
          </p:nvPr>
        </p:nvPicPr>
        <p:blipFill>
          <a:blip r:embed="rId3"/>
          <a:stretch>
            <a:fillRect/>
          </a:stretch>
        </p:blipFill>
        <p:spPr>
          <a:xfrm>
            <a:off x="7019703" y="4221762"/>
            <a:ext cx="5136597" cy="2486456"/>
          </a:xfrm>
        </p:spPr>
      </p:pic>
      <p:pic>
        <p:nvPicPr>
          <p:cNvPr id="5" name="Picture 4">
            <a:extLst>
              <a:ext uri="{FF2B5EF4-FFF2-40B4-BE49-F238E27FC236}">
                <a16:creationId xmlns:a16="http://schemas.microsoft.com/office/drawing/2014/main" id="{29BB7AE9-F06C-E943-EE9B-D0EB3C34EFA7}"/>
              </a:ext>
            </a:extLst>
          </p:cNvPr>
          <p:cNvPicPr>
            <a:picLocks noChangeAspect="1"/>
          </p:cNvPicPr>
          <p:nvPr/>
        </p:nvPicPr>
        <p:blipFill>
          <a:blip r:embed="rId4"/>
          <a:stretch>
            <a:fillRect/>
          </a:stretch>
        </p:blipFill>
        <p:spPr>
          <a:xfrm>
            <a:off x="3276600" y="2152339"/>
            <a:ext cx="8401671" cy="953162"/>
          </a:xfrm>
          <a:prstGeom prst="rect">
            <a:avLst/>
          </a:prstGeom>
        </p:spPr>
      </p:pic>
      <p:pic>
        <p:nvPicPr>
          <p:cNvPr id="7" name="Picture 6" descr="A collage of a person's face&#10;&#10;Description automatically generated">
            <a:extLst>
              <a:ext uri="{FF2B5EF4-FFF2-40B4-BE49-F238E27FC236}">
                <a16:creationId xmlns:a16="http://schemas.microsoft.com/office/drawing/2014/main" id="{EBC4D418-B0B6-E46E-B226-840CD2FB4AE6}"/>
              </a:ext>
            </a:extLst>
          </p:cNvPr>
          <p:cNvPicPr>
            <a:picLocks noChangeAspect="1"/>
          </p:cNvPicPr>
          <p:nvPr/>
        </p:nvPicPr>
        <p:blipFill rotWithShape="1">
          <a:blip r:embed="rId5"/>
          <a:srcRect l="1575" t="49260" r="244" b="244"/>
          <a:stretch/>
        </p:blipFill>
        <p:spPr>
          <a:xfrm>
            <a:off x="5622789" y="289817"/>
            <a:ext cx="3999079" cy="1376837"/>
          </a:xfrm>
          <a:prstGeom prst="rect">
            <a:avLst/>
          </a:prstGeom>
        </p:spPr>
      </p:pic>
      <p:pic>
        <p:nvPicPr>
          <p:cNvPr id="11" name="Picture 10" descr="A close up of a logo&#10;&#10;Description automatically generated">
            <a:extLst>
              <a:ext uri="{FF2B5EF4-FFF2-40B4-BE49-F238E27FC236}">
                <a16:creationId xmlns:a16="http://schemas.microsoft.com/office/drawing/2014/main" id="{DE6925C0-AD38-6E39-D769-516787A79A3D}"/>
              </a:ext>
            </a:extLst>
          </p:cNvPr>
          <p:cNvPicPr>
            <a:picLocks noChangeAspect="1"/>
          </p:cNvPicPr>
          <p:nvPr/>
        </p:nvPicPr>
        <p:blipFill>
          <a:blip r:embed="rId6"/>
          <a:stretch>
            <a:fillRect/>
          </a:stretch>
        </p:blipFill>
        <p:spPr>
          <a:xfrm>
            <a:off x="381000" y="3643347"/>
            <a:ext cx="7772400" cy="2018956"/>
          </a:xfrm>
          <a:prstGeom prst="rect">
            <a:avLst/>
          </a:prstGeom>
        </p:spPr>
      </p:pic>
    </p:spTree>
    <p:extLst>
      <p:ext uri="{BB962C8B-B14F-4D97-AF65-F5344CB8AC3E}">
        <p14:creationId xmlns:p14="http://schemas.microsoft.com/office/powerpoint/2010/main" val="168622031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2912D-A118-5079-D10E-E43439FE4860}"/>
              </a:ext>
            </a:extLst>
          </p:cNvPr>
          <p:cNvSpPr>
            <a:spLocks noGrp="1"/>
          </p:cNvSpPr>
          <p:nvPr>
            <p:ph type="title"/>
          </p:nvPr>
        </p:nvSpPr>
        <p:spPr/>
        <p:txBody>
          <a:bodyPr/>
          <a:lstStyle/>
          <a:p>
            <a:r>
              <a:rPr lang="en-US" dirty="0"/>
              <a:t>Privacy</a:t>
            </a:r>
          </a:p>
        </p:txBody>
      </p:sp>
      <p:pic>
        <p:nvPicPr>
          <p:cNvPr id="5" name="Content Placeholder 4" descr="A black background with white text&#10;&#10;Description automatically generated">
            <a:extLst>
              <a:ext uri="{FF2B5EF4-FFF2-40B4-BE49-F238E27FC236}">
                <a16:creationId xmlns:a16="http://schemas.microsoft.com/office/drawing/2014/main" id="{4E8E9753-987C-2FCB-0294-3AC396668E64}"/>
              </a:ext>
            </a:extLst>
          </p:cNvPr>
          <p:cNvPicPr>
            <a:picLocks noGrp="1" noChangeAspect="1"/>
          </p:cNvPicPr>
          <p:nvPr>
            <p:ph idx="1"/>
          </p:nvPr>
        </p:nvPicPr>
        <p:blipFill>
          <a:blip r:embed="rId3"/>
          <a:stretch>
            <a:fillRect/>
          </a:stretch>
        </p:blipFill>
        <p:spPr>
          <a:xfrm>
            <a:off x="826963" y="2163288"/>
            <a:ext cx="10793537" cy="1722912"/>
          </a:xfrm>
        </p:spPr>
      </p:pic>
    </p:spTree>
    <p:extLst>
      <p:ext uri="{BB962C8B-B14F-4D97-AF65-F5344CB8AC3E}">
        <p14:creationId xmlns:p14="http://schemas.microsoft.com/office/powerpoint/2010/main" val="349887855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2912D-A118-5079-D10E-E43439FE4860}"/>
              </a:ext>
            </a:extLst>
          </p:cNvPr>
          <p:cNvSpPr>
            <a:spLocks noGrp="1"/>
          </p:cNvSpPr>
          <p:nvPr>
            <p:ph type="title"/>
          </p:nvPr>
        </p:nvSpPr>
        <p:spPr/>
        <p:txBody>
          <a:bodyPr/>
          <a:lstStyle/>
          <a:p>
            <a:r>
              <a:rPr lang="en-US" dirty="0"/>
              <a:t>Toxicity and Abuse</a:t>
            </a:r>
          </a:p>
        </p:txBody>
      </p:sp>
      <p:pic>
        <p:nvPicPr>
          <p:cNvPr id="5" name="Content Placeholder 4" descr="A black and white sign with white text&#10;&#10;Description automatically generated">
            <a:extLst>
              <a:ext uri="{FF2B5EF4-FFF2-40B4-BE49-F238E27FC236}">
                <a16:creationId xmlns:a16="http://schemas.microsoft.com/office/drawing/2014/main" id="{A2340CA4-68A6-00AE-2DBE-C92CE23F1616}"/>
              </a:ext>
            </a:extLst>
          </p:cNvPr>
          <p:cNvPicPr>
            <a:picLocks noGrp="1" noChangeAspect="1"/>
          </p:cNvPicPr>
          <p:nvPr>
            <p:ph idx="1"/>
          </p:nvPr>
        </p:nvPicPr>
        <p:blipFill>
          <a:blip r:embed="rId2"/>
          <a:stretch>
            <a:fillRect/>
          </a:stretch>
        </p:blipFill>
        <p:spPr>
          <a:xfrm>
            <a:off x="1905000" y="4114800"/>
            <a:ext cx="9677400" cy="1854200"/>
          </a:xfrm>
        </p:spPr>
      </p:pic>
      <p:pic>
        <p:nvPicPr>
          <p:cNvPr id="7" name="Picture 6">
            <a:extLst>
              <a:ext uri="{FF2B5EF4-FFF2-40B4-BE49-F238E27FC236}">
                <a16:creationId xmlns:a16="http://schemas.microsoft.com/office/drawing/2014/main" id="{43B704D4-A2D7-DA43-B9D3-4F441BE90749}"/>
              </a:ext>
            </a:extLst>
          </p:cNvPr>
          <p:cNvPicPr>
            <a:picLocks noChangeAspect="1"/>
          </p:cNvPicPr>
          <p:nvPr/>
        </p:nvPicPr>
        <p:blipFill>
          <a:blip r:embed="rId3"/>
          <a:stretch>
            <a:fillRect/>
          </a:stretch>
        </p:blipFill>
        <p:spPr>
          <a:xfrm>
            <a:off x="687699" y="2058239"/>
            <a:ext cx="10467981" cy="591828"/>
          </a:xfrm>
          <a:prstGeom prst="rect">
            <a:avLst/>
          </a:prstGeom>
        </p:spPr>
      </p:pic>
    </p:spTree>
    <p:extLst>
      <p:ext uri="{BB962C8B-B14F-4D97-AF65-F5344CB8AC3E}">
        <p14:creationId xmlns:p14="http://schemas.microsoft.com/office/powerpoint/2010/main" val="12032805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7204CA-17D2-267C-ECD8-A2059966ACF7}"/>
              </a:ext>
            </a:extLst>
          </p:cNvPr>
          <p:cNvSpPr>
            <a:spLocks noGrp="1"/>
          </p:cNvSpPr>
          <p:nvPr>
            <p:ph type="title"/>
          </p:nvPr>
        </p:nvSpPr>
        <p:spPr/>
        <p:txBody>
          <a:bodyPr/>
          <a:lstStyle/>
          <a:p>
            <a:r>
              <a:rPr lang="en-US" dirty="0"/>
              <a:t>A picture of a transformer language model</a:t>
            </a:r>
          </a:p>
        </p:txBody>
      </p:sp>
      <p:pic>
        <p:nvPicPr>
          <p:cNvPr id="5" name="Content Placeholder 4">
            <a:extLst>
              <a:ext uri="{FF2B5EF4-FFF2-40B4-BE49-F238E27FC236}">
                <a16:creationId xmlns:a16="http://schemas.microsoft.com/office/drawing/2014/main" id="{8ECE246B-A586-10DE-DD5F-21C165623B2C}"/>
              </a:ext>
            </a:extLst>
          </p:cNvPr>
          <p:cNvPicPr>
            <a:picLocks noGrp="1" noChangeAspect="1"/>
          </p:cNvPicPr>
          <p:nvPr>
            <p:ph idx="1"/>
          </p:nvPr>
        </p:nvPicPr>
        <p:blipFill>
          <a:blip r:embed="rId2"/>
          <a:stretch>
            <a:fillRect/>
          </a:stretch>
        </p:blipFill>
        <p:spPr>
          <a:xfrm>
            <a:off x="1899183" y="1600200"/>
            <a:ext cx="8393633" cy="4953000"/>
          </a:xfrm>
        </p:spPr>
      </p:pic>
    </p:spTree>
    <p:extLst>
      <p:ext uri="{BB962C8B-B14F-4D97-AF65-F5344CB8AC3E}">
        <p14:creationId xmlns:p14="http://schemas.microsoft.com/office/powerpoint/2010/main" val="12007639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2912D-A118-5079-D10E-E43439FE4860}"/>
              </a:ext>
            </a:extLst>
          </p:cNvPr>
          <p:cNvSpPr>
            <a:spLocks noGrp="1"/>
          </p:cNvSpPr>
          <p:nvPr>
            <p:ph type="title"/>
          </p:nvPr>
        </p:nvSpPr>
        <p:spPr/>
        <p:txBody>
          <a:bodyPr/>
          <a:lstStyle/>
          <a:p>
            <a:r>
              <a:rPr lang="en-US" dirty="0"/>
              <a:t>Misinformation</a:t>
            </a:r>
          </a:p>
        </p:txBody>
      </p:sp>
      <p:pic>
        <p:nvPicPr>
          <p:cNvPr id="5" name="Content Placeholder 4" descr="A black text on a white background&#10;&#10;Description automatically generated">
            <a:extLst>
              <a:ext uri="{FF2B5EF4-FFF2-40B4-BE49-F238E27FC236}">
                <a16:creationId xmlns:a16="http://schemas.microsoft.com/office/drawing/2014/main" id="{45F48AA0-1F08-5BD0-239A-E4D69C2D1A0D}"/>
              </a:ext>
            </a:extLst>
          </p:cNvPr>
          <p:cNvPicPr>
            <a:picLocks noGrp="1" noChangeAspect="1"/>
          </p:cNvPicPr>
          <p:nvPr>
            <p:ph idx="1"/>
          </p:nvPr>
        </p:nvPicPr>
        <p:blipFill>
          <a:blip r:embed="rId2"/>
          <a:stretch>
            <a:fillRect/>
          </a:stretch>
        </p:blipFill>
        <p:spPr>
          <a:xfrm>
            <a:off x="1371600" y="2130221"/>
            <a:ext cx="9986433" cy="2000250"/>
          </a:xfrm>
        </p:spPr>
      </p:pic>
    </p:spTree>
    <p:extLst>
      <p:ext uri="{BB962C8B-B14F-4D97-AF65-F5344CB8AC3E}">
        <p14:creationId xmlns:p14="http://schemas.microsoft.com/office/powerpoint/2010/main" val="405961344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21EB82-E69E-5380-B748-A0D5649B00E8}"/>
              </a:ext>
            </a:extLst>
          </p:cNvPr>
          <p:cNvSpPr>
            <a:spLocks noGrp="1"/>
          </p:cNvSpPr>
          <p:nvPr>
            <p:ph type="title"/>
          </p:nvPr>
        </p:nvSpPr>
        <p:spPr/>
        <p:txBody>
          <a:bodyPr>
            <a:normAutofit/>
          </a:bodyPr>
          <a:lstStyle/>
          <a:p>
            <a:r>
              <a:rPr lang="en-US" dirty="0"/>
              <a:t>Vast growth in interest in Ethics of LLMs and AI</a:t>
            </a:r>
          </a:p>
        </p:txBody>
      </p:sp>
      <p:pic>
        <p:nvPicPr>
          <p:cNvPr id="5" name="Content Placeholder 4" descr="A graph showing a number of columns&#10;&#10;Description automatically generated with medium confidence">
            <a:extLst>
              <a:ext uri="{FF2B5EF4-FFF2-40B4-BE49-F238E27FC236}">
                <a16:creationId xmlns:a16="http://schemas.microsoft.com/office/drawing/2014/main" id="{964B6920-47ED-B0FA-7140-423B964E524E}"/>
              </a:ext>
            </a:extLst>
          </p:cNvPr>
          <p:cNvPicPr>
            <a:picLocks noGrp="1" noChangeAspect="1"/>
          </p:cNvPicPr>
          <p:nvPr>
            <p:ph idx="1"/>
          </p:nvPr>
        </p:nvPicPr>
        <p:blipFill>
          <a:blip r:embed="rId3"/>
          <a:stretch>
            <a:fillRect/>
          </a:stretch>
        </p:blipFill>
        <p:spPr>
          <a:xfrm>
            <a:off x="1676400" y="1363245"/>
            <a:ext cx="9672805" cy="5138678"/>
          </a:xfrm>
        </p:spPr>
      </p:pic>
      <p:sp>
        <p:nvSpPr>
          <p:cNvPr id="6" name="TextBox 5">
            <a:extLst>
              <a:ext uri="{FF2B5EF4-FFF2-40B4-BE49-F238E27FC236}">
                <a16:creationId xmlns:a16="http://schemas.microsoft.com/office/drawing/2014/main" id="{09C7A0A4-036C-C080-330C-DF3A973F9266}"/>
              </a:ext>
            </a:extLst>
          </p:cNvPr>
          <p:cNvSpPr txBox="1"/>
          <p:nvPr/>
        </p:nvSpPr>
        <p:spPr>
          <a:xfrm>
            <a:off x="10348354" y="6461442"/>
            <a:ext cx="1843646" cy="338554"/>
          </a:xfrm>
          <a:prstGeom prst="rect">
            <a:avLst/>
          </a:prstGeom>
          <a:noFill/>
        </p:spPr>
        <p:txBody>
          <a:bodyPr wrap="none" rtlCol="0">
            <a:spAutoFit/>
          </a:bodyPr>
          <a:lstStyle/>
          <a:p>
            <a:r>
              <a:rPr lang="en-US" dirty="0"/>
              <a:t>HAI: AI Index 2023</a:t>
            </a:r>
          </a:p>
        </p:txBody>
      </p:sp>
    </p:spTree>
    <p:extLst>
      <p:ext uri="{BB962C8B-B14F-4D97-AF65-F5344CB8AC3E}">
        <p14:creationId xmlns:p14="http://schemas.microsoft.com/office/powerpoint/2010/main" val="239920561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title"/>
          </p:nvPr>
        </p:nvSpPr>
        <p:spPr/>
        <p:txBody>
          <a:bodyPr>
            <a:normAutofit/>
          </a:bodyPr>
          <a:lstStyle/>
          <a:p>
            <a:r>
              <a:rPr lang="en-US" sz="4000" dirty="0">
                <a:solidFill>
                  <a:schemeClr val="bg1"/>
                </a:solidFill>
                <a:ea typeface="Franklin Gothic Book" charset="0"/>
                <a:cs typeface="Franklin Gothic Book" charset="0"/>
              </a:rPr>
              <a:t>Large Language Models</a:t>
            </a:r>
          </a:p>
        </p:txBody>
      </p:sp>
      <p:sp>
        <p:nvSpPr>
          <p:cNvPr id="16387" name="Rectangle 6"/>
          <p:cNvSpPr>
            <a:spLocks noGrp="1" noChangeArrowheads="1"/>
          </p:cNvSpPr>
          <p:nvPr>
            <p:ph idx="1"/>
          </p:nvPr>
        </p:nvSpPr>
        <p:spPr/>
        <p:txBody>
          <a:bodyPr>
            <a:normAutofit/>
          </a:bodyPr>
          <a:lstStyle/>
          <a:p>
            <a:pPr eaLnBrk="1" hangingPunct="1">
              <a:buFont typeface="Times" charset="0"/>
              <a:buNone/>
            </a:pPr>
            <a:r>
              <a:rPr lang="en-US" sz="4000" dirty="0">
                <a:solidFill>
                  <a:srgbClr val="A4001D"/>
                </a:solidFill>
                <a:latin typeface="Calibri"/>
                <a:ea typeface="ＭＳ Ｐゴシック" charset="0"/>
                <a:cs typeface="Calibri"/>
              </a:rPr>
              <a:t>Harms of Large Language Models</a:t>
            </a:r>
          </a:p>
        </p:txBody>
      </p:sp>
      <p:sp>
        <p:nvSpPr>
          <p:cNvPr id="3" name="Text Placeholder 2">
            <a:extLst>
              <a:ext uri="{FF2B5EF4-FFF2-40B4-BE49-F238E27FC236}">
                <a16:creationId xmlns:a16="http://schemas.microsoft.com/office/drawing/2014/main" id="{51FD0C09-EFC7-684F-8EDB-3D513508F962}"/>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1295186626"/>
      </p:ext>
    </p:extLst>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title"/>
          </p:nvPr>
        </p:nvSpPr>
        <p:spPr/>
        <p:txBody>
          <a:bodyPr>
            <a:normAutofit/>
          </a:bodyPr>
          <a:lstStyle/>
          <a:p>
            <a:r>
              <a:rPr lang="en-US" sz="4000" dirty="0">
                <a:solidFill>
                  <a:schemeClr val="bg1"/>
                </a:solidFill>
                <a:ea typeface="Franklin Gothic Book" charset="0"/>
                <a:cs typeface="Franklin Gothic Book" charset="0"/>
              </a:rPr>
              <a:t>Large Language Models</a:t>
            </a:r>
          </a:p>
        </p:txBody>
      </p:sp>
      <p:sp>
        <p:nvSpPr>
          <p:cNvPr id="16387" name="Rectangle 6"/>
          <p:cNvSpPr>
            <a:spLocks noGrp="1" noChangeArrowheads="1"/>
          </p:cNvSpPr>
          <p:nvPr>
            <p:ph idx="1"/>
          </p:nvPr>
        </p:nvSpPr>
        <p:spPr/>
        <p:txBody>
          <a:bodyPr>
            <a:normAutofit/>
          </a:bodyPr>
          <a:lstStyle/>
          <a:p>
            <a:pPr eaLnBrk="1" hangingPunct="1">
              <a:buFont typeface="Times" charset="0"/>
              <a:buNone/>
            </a:pPr>
            <a:r>
              <a:rPr lang="en-US" sz="4000" dirty="0">
                <a:solidFill>
                  <a:srgbClr val="A4001D"/>
                </a:solidFill>
                <a:latin typeface="Calibri"/>
                <a:ea typeface="ＭＳ Ｐゴシック" charset="0"/>
                <a:cs typeface="Calibri"/>
              </a:rPr>
              <a:t>Our last class together!</a:t>
            </a:r>
          </a:p>
        </p:txBody>
      </p:sp>
      <p:sp>
        <p:nvSpPr>
          <p:cNvPr id="3" name="Text Placeholder 2">
            <a:extLst>
              <a:ext uri="{FF2B5EF4-FFF2-40B4-BE49-F238E27FC236}">
                <a16:creationId xmlns:a16="http://schemas.microsoft.com/office/drawing/2014/main" id="{51FD0C09-EFC7-684F-8EDB-3D513508F962}"/>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3566315943"/>
      </p:ext>
    </p:extLst>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32632" y="411799"/>
            <a:ext cx="9128408" cy="573202"/>
          </a:xfrm>
        </p:spPr>
        <p:txBody>
          <a:bodyPr>
            <a:normAutofit fontScale="90000"/>
          </a:bodyPr>
          <a:lstStyle/>
          <a:p>
            <a:r>
              <a:rPr lang="en-US" dirty="0"/>
              <a:t>Learning goals</a:t>
            </a:r>
          </a:p>
        </p:txBody>
      </p:sp>
      <p:sp>
        <p:nvSpPr>
          <p:cNvPr id="3" name="Content Placeholder 2"/>
          <p:cNvSpPr>
            <a:spLocks noGrp="1"/>
          </p:cNvSpPr>
          <p:nvPr>
            <p:ph sz="quarter" idx="1"/>
          </p:nvPr>
        </p:nvSpPr>
        <p:spPr>
          <a:xfrm>
            <a:off x="2090912" y="1297598"/>
            <a:ext cx="9339088" cy="5148603"/>
          </a:xfrm>
        </p:spPr>
        <p:txBody>
          <a:bodyPr>
            <a:normAutofit/>
          </a:bodyPr>
          <a:lstStyle/>
          <a:p>
            <a:r>
              <a:rPr lang="en-US" sz="3600" dirty="0"/>
              <a:t>Write regular expressions for text tasks</a:t>
            </a:r>
          </a:p>
          <a:p>
            <a:pPr>
              <a:spcBef>
                <a:spcPts val="0"/>
              </a:spcBef>
            </a:pPr>
            <a:r>
              <a:rPr lang="en-US" sz="3600" dirty="0"/>
              <a:t>Apply the edit distance algorithm</a:t>
            </a:r>
          </a:p>
          <a:p>
            <a:pPr>
              <a:spcBef>
                <a:spcPts val="0"/>
              </a:spcBef>
            </a:pPr>
            <a:r>
              <a:rPr lang="en-US" sz="3600" dirty="0"/>
              <a:t>Build a supervised classifier</a:t>
            </a:r>
          </a:p>
          <a:p>
            <a:pPr>
              <a:spcBef>
                <a:spcPts val="0"/>
              </a:spcBef>
            </a:pPr>
            <a:r>
              <a:rPr lang="en-US" sz="3600" dirty="0"/>
              <a:t>Build a search engine</a:t>
            </a:r>
          </a:p>
          <a:p>
            <a:pPr>
              <a:spcBef>
                <a:spcPts val="0"/>
              </a:spcBef>
            </a:pPr>
            <a:r>
              <a:rPr lang="en-US" sz="3600" dirty="0"/>
              <a:t>Work with neural word embeddings</a:t>
            </a:r>
          </a:p>
          <a:p>
            <a:pPr>
              <a:spcBef>
                <a:spcPts val="0"/>
              </a:spcBef>
            </a:pPr>
            <a:r>
              <a:rPr lang="en-US" sz="3600" dirty="0"/>
              <a:t>Train a neural network</a:t>
            </a:r>
          </a:p>
          <a:p>
            <a:pPr>
              <a:spcBef>
                <a:spcPts val="0"/>
              </a:spcBef>
            </a:pPr>
            <a:r>
              <a:rPr lang="en-US" sz="3600" dirty="0"/>
              <a:t>Build a recommendation engine</a:t>
            </a:r>
          </a:p>
          <a:p>
            <a:pPr>
              <a:spcBef>
                <a:spcPts val="0"/>
              </a:spcBef>
            </a:pPr>
            <a:r>
              <a:rPr lang="en-US" sz="3600" dirty="0"/>
              <a:t>Build a chatbot</a:t>
            </a:r>
          </a:p>
          <a:p>
            <a:pPr>
              <a:spcBef>
                <a:spcPts val="0"/>
              </a:spcBef>
            </a:pPr>
            <a:r>
              <a:rPr lang="en-US" sz="3600" dirty="0"/>
              <a:t>Prompt a large language model</a:t>
            </a:r>
          </a:p>
        </p:txBody>
      </p:sp>
    </p:spTree>
    <p:extLst>
      <p:ext uri="{BB962C8B-B14F-4D97-AF65-F5344CB8AC3E}">
        <p14:creationId xmlns:p14="http://schemas.microsoft.com/office/powerpoint/2010/main" val="198957370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7EFDD-439F-104A-B631-A1047B04D677}"/>
              </a:ext>
            </a:extLst>
          </p:cNvPr>
          <p:cNvSpPr>
            <a:spLocks noGrp="1"/>
          </p:cNvSpPr>
          <p:nvPr>
            <p:ph type="title"/>
          </p:nvPr>
        </p:nvSpPr>
        <p:spPr>
          <a:xfrm>
            <a:off x="1371600" y="354070"/>
            <a:ext cx="10820400" cy="527997"/>
          </a:xfrm>
        </p:spPr>
        <p:txBody>
          <a:bodyPr>
            <a:normAutofit fontScale="90000"/>
          </a:bodyPr>
          <a:lstStyle/>
          <a:p>
            <a:r>
              <a:rPr lang="en-US" dirty="0"/>
              <a:t>What's next? Spring 2024 NLP adjacent courses</a:t>
            </a:r>
          </a:p>
        </p:txBody>
      </p:sp>
      <p:sp>
        <p:nvSpPr>
          <p:cNvPr id="3" name="Content Placeholder 2">
            <a:extLst>
              <a:ext uri="{FF2B5EF4-FFF2-40B4-BE49-F238E27FC236}">
                <a16:creationId xmlns:a16="http://schemas.microsoft.com/office/drawing/2014/main" id="{D04BB91F-02BD-8E49-9791-CD4B108EC4CA}"/>
              </a:ext>
            </a:extLst>
          </p:cNvPr>
          <p:cNvSpPr>
            <a:spLocks noGrp="1"/>
          </p:cNvSpPr>
          <p:nvPr>
            <p:ph idx="1"/>
          </p:nvPr>
        </p:nvSpPr>
        <p:spPr>
          <a:xfrm>
            <a:off x="838200" y="1066800"/>
            <a:ext cx="11125200" cy="5621863"/>
          </a:xfrm>
        </p:spPr>
        <p:txBody>
          <a:bodyPr>
            <a:normAutofit lnSpcReduction="10000"/>
          </a:bodyPr>
          <a:lstStyle/>
          <a:p>
            <a:pPr marL="0" indent="0"/>
            <a:r>
              <a:rPr lang="en-US" sz="2400" b="1" dirty="0">
                <a:solidFill>
                  <a:schemeClr val="tx1"/>
                </a:solidFill>
                <a:latin typeface="Calibri" panose="020F0502020204030204" pitchFamily="34" charset="0"/>
                <a:cs typeface="Calibri" panose="020F0502020204030204" pitchFamily="34" charset="0"/>
              </a:rPr>
              <a:t>CS224N: Natural Language Processing with Deep Learning (Chris Manning)</a:t>
            </a:r>
          </a:p>
          <a:p>
            <a:pPr marL="0" indent="0"/>
            <a:r>
              <a:rPr lang="en-US" sz="2400" dirty="0">
                <a:solidFill>
                  <a:schemeClr val="tx1"/>
                </a:solidFill>
                <a:latin typeface="Calibri" panose="020F0502020204030204" pitchFamily="34" charset="0"/>
                <a:cs typeface="Calibri" panose="020F0502020204030204" pitchFamily="34" charset="0"/>
              </a:rPr>
              <a:t>Algorithmic internals: transformers, GPT, parsing, machine translation and other applications. More of the gory details! More math, more machine learning</a:t>
            </a:r>
          </a:p>
          <a:p>
            <a:pPr marL="0" indent="0"/>
            <a:r>
              <a:rPr lang="en-US" sz="2400" b="1" dirty="0">
                <a:solidFill>
                  <a:schemeClr val="tx1"/>
                </a:solidFill>
                <a:latin typeface="Calibri" panose="020F0502020204030204" pitchFamily="34" charset="0"/>
                <a:cs typeface="Calibri" panose="020F0502020204030204" pitchFamily="34" charset="0"/>
              </a:rPr>
              <a:t>CS224C: NLP for Computational Social Science (</a:t>
            </a:r>
            <a:r>
              <a:rPr lang="en-US" sz="2400" b="1" dirty="0" err="1">
                <a:solidFill>
                  <a:schemeClr val="tx1"/>
                </a:solidFill>
                <a:latin typeface="Calibri" panose="020F0502020204030204" pitchFamily="34" charset="0"/>
                <a:cs typeface="Calibri" panose="020F0502020204030204" pitchFamily="34" charset="0"/>
              </a:rPr>
              <a:t>Diyi</a:t>
            </a:r>
            <a:r>
              <a:rPr lang="en-US" sz="2400" b="1" dirty="0">
                <a:solidFill>
                  <a:schemeClr val="tx1"/>
                </a:solidFill>
                <a:latin typeface="Calibri" panose="020F0502020204030204" pitchFamily="34" charset="0"/>
                <a:cs typeface="Calibri" panose="020F0502020204030204" pitchFamily="34" charset="0"/>
              </a:rPr>
              <a:t> Yang)</a:t>
            </a:r>
          </a:p>
          <a:p>
            <a:pPr marL="0" indent="0"/>
            <a:r>
              <a:rPr lang="en-US" sz="2400" i="0" dirty="0">
                <a:solidFill>
                  <a:schemeClr val="tx1"/>
                </a:solidFill>
                <a:effectLst/>
                <a:latin typeface="Calibri" panose="020F0502020204030204" pitchFamily="34" charset="0"/>
                <a:cs typeface="Calibri" panose="020F0502020204030204" pitchFamily="34" charset="0"/>
              </a:rPr>
              <a:t>…machine learning and theories from social science to study human behaviors and important societal questions at scale. NLP, social networks, causal inference, application to social topics like hate speech, misinformation, and social movements.</a:t>
            </a:r>
            <a:endParaRPr lang="en-US" sz="2400" dirty="0">
              <a:solidFill>
                <a:schemeClr val="tx1"/>
              </a:solidFill>
              <a:latin typeface="Calibri" panose="020F0502020204030204" pitchFamily="34" charset="0"/>
              <a:cs typeface="Calibri" panose="020F0502020204030204" pitchFamily="34" charset="0"/>
            </a:endParaRPr>
          </a:p>
          <a:p>
            <a:pPr marL="0" indent="0"/>
            <a:r>
              <a:rPr lang="en-US" sz="2400" b="1" dirty="0">
                <a:solidFill>
                  <a:schemeClr val="tx1"/>
                </a:solidFill>
                <a:latin typeface="Calibri" panose="020F0502020204030204" pitchFamily="34" charset="0"/>
                <a:cs typeface="Calibri" panose="020F0502020204030204" pitchFamily="34" charset="0"/>
              </a:rPr>
              <a:t>CS 224S: Spoken Language Processing: (Andrew Maas)</a:t>
            </a:r>
          </a:p>
          <a:p>
            <a:pPr marL="0" indent="0"/>
            <a:r>
              <a:rPr lang="en-US" sz="2400" b="0" i="0" dirty="0">
                <a:solidFill>
                  <a:srgbClr val="000000"/>
                </a:solidFill>
                <a:effectLst/>
                <a:latin typeface="Calibri" panose="020F0502020204030204" pitchFamily="34" charset="0"/>
                <a:cs typeface="Calibri" panose="020F0502020204030204" pitchFamily="34" charset="0"/>
              </a:rPr>
              <a:t>Introduction to spoken language technology with an emphasis on dialogue and conversational systems.</a:t>
            </a:r>
            <a:endParaRPr lang="en-US" sz="2400" dirty="0">
              <a:solidFill>
                <a:schemeClr val="tx1"/>
              </a:solidFill>
              <a:latin typeface="Calibri" panose="020F0502020204030204" pitchFamily="34" charset="0"/>
              <a:cs typeface="Calibri" panose="020F0502020204030204" pitchFamily="34" charset="0"/>
            </a:endParaRPr>
          </a:p>
          <a:p>
            <a:r>
              <a:rPr lang="en-US" sz="2400" b="1" dirty="0">
                <a:solidFill>
                  <a:schemeClr val="tx1"/>
                </a:solidFill>
                <a:latin typeface="Calibri" panose="020F0502020204030204" pitchFamily="34" charset="0"/>
                <a:cs typeface="Calibri" panose="020F0502020204030204" pitchFamily="34" charset="0"/>
              </a:rPr>
              <a:t>CS 336: Language Modeling from Scratch (</a:t>
            </a:r>
            <a:r>
              <a:rPr lang="en-US" sz="2400" b="1" dirty="0" err="1">
                <a:solidFill>
                  <a:schemeClr val="tx1"/>
                </a:solidFill>
                <a:latin typeface="Calibri" panose="020F0502020204030204" pitchFamily="34" charset="0"/>
                <a:cs typeface="Calibri" panose="020F0502020204030204" pitchFamily="34" charset="0"/>
              </a:rPr>
              <a:t>Tatsu</a:t>
            </a:r>
            <a:r>
              <a:rPr lang="en-US" sz="2400" b="1" dirty="0">
                <a:solidFill>
                  <a:schemeClr val="tx1"/>
                </a:solidFill>
                <a:latin typeface="Calibri" panose="020F0502020204030204" pitchFamily="34" charset="0"/>
                <a:cs typeface="Calibri" panose="020F0502020204030204" pitchFamily="34" charset="0"/>
              </a:rPr>
              <a:t> Hashimoto and Percy Liang)</a:t>
            </a:r>
          </a:p>
          <a:p>
            <a:r>
              <a:rPr lang="en-US" sz="2400" b="0" i="0" dirty="0">
                <a:solidFill>
                  <a:srgbClr val="000000"/>
                </a:solidFill>
                <a:effectLst/>
                <a:latin typeface="Calibri" panose="020F0502020204030204" pitchFamily="34" charset="0"/>
                <a:cs typeface="Calibri" panose="020F0502020204030204" pitchFamily="34" charset="0"/>
              </a:rPr>
              <a:t>every aspect of language model creation, including data collection and cleansing for pre-training, transformer model construction, model training, and evaluation before deployment. Application required.</a:t>
            </a:r>
          </a:p>
          <a:p>
            <a:r>
              <a:rPr lang="en-US" sz="2400" b="1" dirty="0">
                <a:solidFill>
                  <a:srgbClr val="000000"/>
                </a:solidFill>
                <a:latin typeface="Calibri" panose="020F0502020204030204" pitchFamily="34" charset="0"/>
                <a:cs typeface="Calibri" panose="020F0502020204030204" pitchFamily="34" charset="0"/>
              </a:rPr>
              <a:t>CS 246: Mining Massive Data Sets (Jure </a:t>
            </a:r>
            <a:r>
              <a:rPr lang="en-US" sz="2400" b="1" dirty="0" err="1">
                <a:solidFill>
                  <a:srgbClr val="000000"/>
                </a:solidFill>
                <a:latin typeface="Calibri" panose="020F0502020204030204" pitchFamily="34" charset="0"/>
                <a:cs typeface="Calibri" panose="020F0502020204030204" pitchFamily="34" charset="0"/>
              </a:rPr>
              <a:t>Leskovec</a:t>
            </a:r>
            <a:r>
              <a:rPr lang="en-US" sz="2400" b="1" dirty="0">
                <a:solidFill>
                  <a:srgbClr val="000000"/>
                </a:solidFill>
                <a:latin typeface="Calibri" panose="020F0502020204030204" pitchFamily="34" charset="0"/>
                <a:cs typeface="Calibri" panose="020F0502020204030204" pitchFamily="34" charset="0"/>
              </a:rPr>
              <a:t>)</a:t>
            </a:r>
            <a:endParaRPr lang="en-US" sz="2400" b="1" dirty="0">
              <a:solidFill>
                <a:schemeClr val="tx1"/>
              </a:solidFill>
              <a:latin typeface="Calibri" panose="020F0502020204030204" pitchFamily="34" charset="0"/>
              <a:cs typeface="Calibri" panose="020F0502020204030204" pitchFamily="34" charset="0"/>
            </a:endParaRPr>
          </a:p>
        </p:txBody>
      </p:sp>
      <p:sp>
        <p:nvSpPr>
          <p:cNvPr id="4" name="Slide Number Placeholder 3">
            <a:extLst>
              <a:ext uri="{FF2B5EF4-FFF2-40B4-BE49-F238E27FC236}">
                <a16:creationId xmlns:a16="http://schemas.microsoft.com/office/drawing/2014/main" id="{67B98CFA-794E-9049-B4A9-6242F7BA883C}"/>
              </a:ext>
            </a:extLst>
          </p:cNvPr>
          <p:cNvSpPr>
            <a:spLocks noGrp="1"/>
          </p:cNvSpPr>
          <p:nvPr>
            <p:ph type="sldNum" sz="quarter" idx="12"/>
          </p:nvPr>
        </p:nvSpPr>
        <p:spPr>
          <a:xfrm>
            <a:off x="8949346" y="4844840"/>
            <a:ext cx="984019" cy="273844"/>
          </a:xfrm>
          <a:prstGeom prst="rect">
            <a:avLst/>
          </a:prstGeom>
        </p:spPr>
        <p:txBody>
          <a:bodyPr vert="horz" lIns="91440" tIns="45720" rIns="91440" bIns="45720" rtlCol="0" anchor="ctr"/>
          <a:lstStyle>
            <a:defPPr>
              <a:defRPr lang="en-US"/>
            </a:defPPr>
            <a:lvl1pPr algn="r" rtl="0" fontAlgn="base">
              <a:spcBef>
                <a:spcPct val="0"/>
              </a:spcBef>
              <a:spcAft>
                <a:spcPct val="0"/>
              </a:spcAft>
              <a:defRPr sz="788" kern="1200">
                <a:solidFill>
                  <a:srgbClr val="FFFFFF"/>
                </a:solidFill>
                <a:latin typeface="Lucida Sans"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Lucida Sans"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Lucida Sans"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Lucida Sans"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Lucida Sans" charset="0"/>
                <a:ea typeface="ＭＳ Ｐゴシック" charset="0"/>
                <a:cs typeface="ＭＳ Ｐゴシック" charset="0"/>
              </a:defRPr>
            </a:lvl5pPr>
            <a:lvl6pPr marL="2286000" algn="l" defTabSz="457200" rtl="0" eaLnBrk="1" latinLnBrk="0" hangingPunct="1">
              <a:defRPr sz="2400" kern="1200">
                <a:solidFill>
                  <a:schemeClr val="tx1"/>
                </a:solidFill>
                <a:latin typeface="Lucida Sans" charset="0"/>
                <a:ea typeface="ＭＳ Ｐゴシック" charset="0"/>
                <a:cs typeface="ＭＳ Ｐゴシック" charset="0"/>
              </a:defRPr>
            </a:lvl6pPr>
            <a:lvl7pPr marL="2743200" algn="l" defTabSz="457200" rtl="0" eaLnBrk="1" latinLnBrk="0" hangingPunct="1">
              <a:defRPr sz="2400" kern="1200">
                <a:solidFill>
                  <a:schemeClr val="tx1"/>
                </a:solidFill>
                <a:latin typeface="Lucida Sans" charset="0"/>
                <a:ea typeface="ＭＳ Ｐゴシック" charset="0"/>
                <a:cs typeface="ＭＳ Ｐゴシック" charset="0"/>
              </a:defRPr>
            </a:lvl7pPr>
            <a:lvl8pPr marL="3200400" algn="l" defTabSz="457200" rtl="0" eaLnBrk="1" latinLnBrk="0" hangingPunct="1">
              <a:defRPr sz="2400" kern="1200">
                <a:solidFill>
                  <a:schemeClr val="tx1"/>
                </a:solidFill>
                <a:latin typeface="Lucida Sans" charset="0"/>
                <a:ea typeface="ＭＳ Ｐゴシック" charset="0"/>
                <a:cs typeface="ＭＳ Ｐゴシック" charset="0"/>
              </a:defRPr>
            </a:lvl8pPr>
            <a:lvl9pPr marL="3657600" algn="l" defTabSz="457200" rtl="0" eaLnBrk="1" latinLnBrk="0" hangingPunct="1">
              <a:defRPr sz="2400" kern="1200">
                <a:solidFill>
                  <a:schemeClr val="tx1"/>
                </a:solidFill>
                <a:latin typeface="Lucida Sans" charset="0"/>
                <a:ea typeface="ＭＳ Ｐゴシック" charset="0"/>
                <a:cs typeface="ＭＳ Ｐゴシック" charset="0"/>
              </a:defRPr>
            </a:lvl9pPr>
          </a:lstStyle>
          <a:p>
            <a:fld id="{D07771B2-D7F7-364E-B6F3-F7FE93606BCE}" type="slidenum">
              <a:rPr lang="en-US" smtClean="0"/>
              <a:pPr/>
              <a:t>65</a:t>
            </a:fld>
            <a:endParaRPr lang="en-US"/>
          </a:p>
        </p:txBody>
      </p:sp>
    </p:spTree>
    <p:extLst>
      <p:ext uri="{BB962C8B-B14F-4D97-AF65-F5344CB8AC3E}">
        <p14:creationId xmlns:p14="http://schemas.microsoft.com/office/powerpoint/2010/main" val="48724356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7EFDD-439F-104A-B631-A1047B04D677}"/>
              </a:ext>
            </a:extLst>
          </p:cNvPr>
          <p:cNvSpPr>
            <a:spLocks noGrp="1"/>
          </p:cNvSpPr>
          <p:nvPr>
            <p:ph type="title"/>
          </p:nvPr>
        </p:nvSpPr>
        <p:spPr>
          <a:xfrm>
            <a:off x="1371600" y="354070"/>
            <a:ext cx="10820400" cy="527997"/>
          </a:xfrm>
        </p:spPr>
        <p:txBody>
          <a:bodyPr>
            <a:normAutofit fontScale="90000"/>
          </a:bodyPr>
          <a:lstStyle/>
          <a:p>
            <a:r>
              <a:rPr lang="en-US" dirty="0"/>
              <a:t>Next year courses!</a:t>
            </a:r>
          </a:p>
        </p:txBody>
      </p:sp>
      <p:sp>
        <p:nvSpPr>
          <p:cNvPr id="3" name="Content Placeholder 2">
            <a:extLst>
              <a:ext uri="{FF2B5EF4-FFF2-40B4-BE49-F238E27FC236}">
                <a16:creationId xmlns:a16="http://schemas.microsoft.com/office/drawing/2014/main" id="{D04BB91F-02BD-8E49-9791-CD4B108EC4CA}"/>
              </a:ext>
            </a:extLst>
          </p:cNvPr>
          <p:cNvSpPr>
            <a:spLocks noGrp="1"/>
          </p:cNvSpPr>
          <p:nvPr>
            <p:ph idx="1"/>
          </p:nvPr>
        </p:nvSpPr>
        <p:spPr>
          <a:xfrm>
            <a:off x="1143000" y="1193800"/>
            <a:ext cx="10591800" cy="5664200"/>
          </a:xfrm>
        </p:spPr>
        <p:txBody>
          <a:bodyPr>
            <a:normAutofit/>
          </a:bodyPr>
          <a:lstStyle/>
          <a:p>
            <a:r>
              <a:rPr lang="en-US" sz="2400" b="1" dirty="0">
                <a:solidFill>
                  <a:schemeClr val="tx1"/>
                </a:solidFill>
                <a:latin typeface="Calibri" panose="020F0502020204030204" pitchFamily="34" charset="0"/>
                <a:cs typeface="Calibri" panose="020F0502020204030204" pitchFamily="34" charset="0"/>
              </a:rPr>
              <a:t>CS 224V: Conversational Virtual Assistants with Deep Learning (Monica Lam)</a:t>
            </a:r>
          </a:p>
          <a:p>
            <a:r>
              <a:rPr lang="en-US" sz="2400" b="0" i="0" dirty="0">
                <a:solidFill>
                  <a:schemeClr val="tx1"/>
                </a:solidFill>
                <a:effectLst/>
                <a:latin typeface="Calibri" panose="020F0502020204030204" pitchFamily="34" charset="0"/>
                <a:cs typeface="Calibri" panose="020F0502020204030204" pitchFamily="34" charset="0"/>
              </a:rPr>
              <a:t> Topics include: (1) growing LLMs' knowledge, (2) stopping LLMs from hallucination (3) experimentation and evaluation of conversational assistants based on LLMs, (5) controlling LLMs to achieve tasks, (6) persuasive LLMs, (7) multilingual assistants, and (8) combining voice and graphical interfaces. </a:t>
            </a:r>
          </a:p>
          <a:p>
            <a:r>
              <a:rPr lang="en-US" sz="2400" b="1" dirty="0">
                <a:solidFill>
                  <a:schemeClr val="tx1"/>
                </a:solidFill>
                <a:latin typeface="Calibri" panose="020F0502020204030204" pitchFamily="34" charset="0"/>
                <a:cs typeface="Calibri" panose="020F0502020204030204" pitchFamily="34" charset="0"/>
              </a:rPr>
              <a:t>CS329X Human Centered NLP)  (</a:t>
            </a:r>
            <a:r>
              <a:rPr lang="en-US" sz="2400" b="1" dirty="0" err="1">
                <a:solidFill>
                  <a:schemeClr val="tx1"/>
                </a:solidFill>
                <a:latin typeface="Calibri" panose="020F0502020204030204" pitchFamily="34" charset="0"/>
                <a:cs typeface="Calibri" panose="020F0502020204030204" pitchFamily="34" charset="0"/>
              </a:rPr>
              <a:t>Diyi</a:t>
            </a:r>
            <a:r>
              <a:rPr lang="en-US" sz="2400" b="1" dirty="0">
                <a:solidFill>
                  <a:schemeClr val="tx1"/>
                </a:solidFill>
                <a:latin typeface="Calibri" panose="020F0502020204030204" pitchFamily="34" charset="0"/>
                <a:cs typeface="Calibri" panose="020F0502020204030204" pitchFamily="34" charset="0"/>
              </a:rPr>
              <a:t> Yang)</a:t>
            </a:r>
          </a:p>
          <a:p>
            <a:r>
              <a:rPr lang="en-US" sz="2400" dirty="0">
                <a:solidFill>
                  <a:schemeClr val="tx1"/>
                </a:solidFill>
                <a:latin typeface="Calibri" panose="020F0502020204030204" pitchFamily="34" charset="0"/>
                <a:cs typeface="Calibri" panose="020F0502020204030204" pitchFamily="34" charset="0"/>
              </a:rPr>
              <a:t>human-centered design thinking in NLP, human-in-the-loop algorithms, fairness, and accessibility. </a:t>
            </a:r>
          </a:p>
          <a:p>
            <a:r>
              <a:rPr lang="en-US" sz="2400" b="1" dirty="0">
                <a:solidFill>
                  <a:schemeClr val="tx1"/>
                </a:solidFill>
                <a:latin typeface="Calibri" panose="020F0502020204030204" pitchFamily="34" charset="0"/>
                <a:cs typeface="Calibri" panose="020F0502020204030204" pitchFamily="34" charset="0"/>
              </a:rPr>
              <a:t>CS329R Race and NLP (Dan Jurafsky and Jennifer Eberhardt)</a:t>
            </a:r>
          </a:p>
          <a:p>
            <a:r>
              <a:rPr lang="en-US" sz="2400" b="0" i="0" dirty="0">
                <a:solidFill>
                  <a:srgbClr val="333333"/>
                </a:solidFill>
                <a:effectLst/>
                <a:latin typeface="Calibri" panose="020F0502020204030204" pitchFamily="34" charset="0"/>
                <a:cs typeface="Calibri" panose="020F0502020204030204" pitchFamily="34" charset="0"/>
              </a:rPr>
              <a:t>Integrate methods from natural language processing with social psychological perspectives on race to build practical systems that address significant societal issues</a:t>
            </a:r>
            <a:endParaRPr lang="en-US" sz="2400" dirty="0">
              <a:solidFill>
                <a:srgbClr val="333333"/>
              </a:solidFill>
              <a:latin typeface="Calibri" panose="020F0502020204030204" pitchFamily="34" charset="0"/>
              <a:cs typeface="Calibri" panose="020F0502020204030204" pitchFamily="34" charset="0"/>
            </a:endParaRPr>
          </a:p>
          <a:p>
            <a:endParaRPr lang="en-US" sz="2400" b="1" dirty="0">
              <a:solidFill>
                <a:schemeClr val="tx1"/>
              </a:solidFill>
              <a:latin typeface="Calibri" panose="020F0502020204030204" pitchFamily="34" charset="0"/>
              <a:cs typeface="Calibri" panose="020F0502020204030204" pitchFamily="34" charset="0"/>
            </a:endParaRPr>
          </a:p>
        </p:txBody>
      </p:sp>
      <p:sp>
        <p:nvSpPr>
          <p:cNvPr id="4" name="Slide Number Placeholder 3">
            <a:extLst>
              <a:ext uri="{FF2B5EF4-FFF2-40B4-BE49-F238E27FC236}">
                <a16:creationId xmlns:a16="http://schemas.microsoft.com/office/drawing/2014/main" id="{67B98CFA-794E-9049-B4A9-6242F7BA883C}"/>
              </a:ext>
            </a:extLst>
          </p:cNvPr>
          <p:cNvSpPr>
            <a:spLocks noGrp="1"/>
          </p:cNvSpPr>
          <p:nvPr>
            <p:ph type="sldNum" sz="quarter" idx="12"/>
          </p:nvPr>
        </p:nvSpPr>
        <p:spPr>
          <a:xfrm>
            <a:off x="8949346" y="4844840"/>
            <a:ext cx="984019" cy="273844"/>
          </a:xfrm>
          <a:prstGeom prst="rect">
            <a:avLst/>
          </a:prstGeom>
        </p:spPr>
        <p:txBody>
          <a:bodyPr vert="horz" lIns="91440" tIns="45720" rIns="91440" bIns="45720" rtlCol="0" anchor="ctr"/>
          <a:lstStyle>
            <a:defPPr>
              <a:defRPr lang="en-US"/>
            </a:defPPr>
            <a:lvl1pPr algn="r" rtl="0" fontAlgn="base">
              <a:spcBef>
                <a:spcPct val="0"/>
              </a:spcBef>
              <a:spcAft>
                <a:spcPct val="0"/>
              </a:spcAft>
              <a:defRPr sz="788" kern="1200">
                <a:solidFill>
                  <a:srgbClr val="FFFFFF"/>
                </a:solidFill>
                <a:latin typeface="Lucida Sans"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Lucida Sans"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Lucida Sans"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Lucida Sans"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Lucida Sans" charset="0"/>
                <a:ea typeface="ＭＳ Ｐゴシック" charset="0"/>
                <a:cs typeface="ＭＳ Ｐゴシック" charset="0"/>
              </a:defRPr>
            </a:lvl5pPr>
            <a:lvl6pPr marL="2286000" algn="l" defTabSz="457200" rtl="0" eaLnBrk="1" latinLnBrk="0" hangingPunct="1">
              <a:defRPr sz="2400" kern="1200">
                <a:solidFill>
                  <a:schemeClr val="tx1"/>
                </a:solidFill>
                <a:latin typeface="Lucida Sans" charset="0"/>
                <a:ea typeface="ＭＳ Ｐゴシック" charset="0"/>
                <a:cs typeface="ＭＳ Ｐゴシック" charset="0"/>
              </a:defRPr>
            </a:lvl6pPr>
            <a:lvl7pPr marL="2743200" algn="l" defTabSz="457200" rtl="0" eaLnBrk="1" latinLnBrk="0" hangingPunct="1">
              <a:defRPr sz="2400" kern="1200">
                <a:solidFill>
                  <a:schemeClr val="tx1"/>
                </a:solidFill>
                <a:latin typeface="Lucida Sans" charset="0"/>
                <a:ea typeface="ＭＳ Ｐゴシック" charset="0"/>
                <a:cs typeface="ＭＳ Ｐゴシック" charset="0"/>
              </a:defRPr>
            </a:lvl7pPr>
            <a:lvl8pPr marL="3200400" algn="l" defTabSz="457200" rtl="0" eaLnBrk="1" latinLnBrk="0" hangingPunct="1">
              <a:defRPr sz="2400" kern="1200">
                <a:solidFill>
                  <a:schemeClr val="tx1"/>
                </a:solidFill>
                <a:latin typeface="Lucida Sans" charset="0"/>
                <a:ea typeface="ＭＳ Ｐゴシック" charset="0"/>
                <a:cs typeface="ＭＳ Ｐゴシック" charset="0"/>
              </a:defRPr>
            </a:lvl8pPr>
            <a:lvl9pPr marL="3657600" algn="l" defTabSz="457200" rtl="0" eaLnBrk="1" latinLnBrk="0" hangingPunct="1">
              <a:defRPr sz="2400" kern="1200">
                <a:solidFill>
                  <a:schemeClr val="tx1"/>
                </a:solidFill>
                <a:latin typeface="Lucida Sans" charset="0"/>
                <a:ea typeface="ＭＳ Ｐゴシック" charset="0"/>
                <a:cs typeface="ＭＳ Ｐゴシック" charset="0"/>
              </a:defRPr>
            </a:lvl9pPr>
          </a:lstStyle>
          <a:p>
            <a:fld id="{D07771B2-D7F7-364E-B6F3-F7FE93606BCE}" type="slidenum">
              <a:rPr lang="en-US" smtClean="0"/>
              <a:pPr/>
              <a:t>66</a:t>
            </a:fld>
            <a:endParaRPr lang="en-US"/>
          </a:p>
        </p:txBody>
      </p:sp>
    </p:spTree>
    <p:extLst>
      <p:ext uri="{BB962C8B-B14F-4D97-AF65-F5344CB8AC3E}">
        <p14:creationId xmlns:p14="http://schemas.microsoft.com/office/powerpoint/2010/main" val="137419862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7EFDD-439F-104A-B631-A1047B04D677}"/>
              </a:ext>
            </a:extLst>
          </p:cNvPr>
          <p:cNvSpPr>
            <a:spLocks noGrp="1"/>
          </p:cNvSpPr>
          <p:nvPr>
            <p:ph type="title"/>
          </p:nvPr>
        </p:nvSpPr>
        <p:spPr>
          <a:xfrm>
            <a:off x="1143000" y="354070"/>
            <a:ext cx="8724900" cy="527997"/>
          </a:xfrm>
        </p:spPr>
        <p:txBody>
          <a:bodyPr>
            <a:normAutofit fontScale="90000"/>
          </a:bodyPr>
          <a:lstStyle/>
          <a:p>
            <a:r>
              <a:rPr lang="en-US" dirty="0"/>
              <a:t>Fun courses outside of CS</a:t>
            </a:r>
          </a:p>
        </p:txBody>
      </p:sp>
      <p:sp>
        <p:nvSpPr>
          <p:cNvPr id="3" name="Content Placeholder 2">
            <a:extLst>
              <a:ext uri="{FF2B5EF4-FFF2-40B4-BE49-F238E27FC236}">
                <a16:creationId xmlns:a16="http://schemas.microsoft.com/office/drawing/2014/main" id="{D04BB91F-02BD-8E49-9791-CD4B108EC4CA}"/>
              </a:ext>
            </a:extLst>
          </p:cNvPr>
          <p:cNvSpPr>
            <a:spLocks noGrp="1"/>
          </p:cNvSpPr>
          <p:nvPr>
            <p:ph idx="1"/>
          </p:nvPr>
        </p:nvSpPr>
        <p:spPr>
          <a:xfrm>
            <a:off x="1295400" y="1193800"/>
            <a:ext cx="10134600" cy="5532120"/>
          </a:xfrm>
        </p:spPr>
        <p:txBody>
          <a:bodyPr>
            <a:normAutofit/>
          </a:bodyPr>
          <a:lstStyle/>
          <a:p>
            <a:pPr marL="0" indent="0"/>
            <a:r>
              <a:rPr lang="en-US" b="1" dirty="0">
                <a:latin typeface="Calibri" panose="020F0502020204030204" pitchFamily="34" charset="0"/>
                <a:cs typeface="Calibri" panose="020F0502020204030204" pitchFamily="34" charset="0"/>
              </a:rPr>
              <a:t>Spring:</a:t>
            </a:r>
          </a:p>
          <a:p>
            <a:pPr marL="0" indent="0"/>
            <a:r>
              <a:rPr lang="en-US" b="1" dirty="0">
                <a:latin typeface="Calibri" panose="020F0502020204030204" pitchFamily="34" charset="0"/>
                <a:cs typeface="Calibri" panose="020F0502020204030204" pitchFamily="34" charset="0"/>
              </a:rPr>
              <a:t>Linguist 173:  </a:t>
            </a:r>
            <a:r>
              <a:rPr lang="en-US" dirty="0">
                <a:latin typeface="Calibri" panose="020F0502020204030204" pitchFamily="34" charset="0"/>
                <a:cs typeface="Calibri" panose="020F0502020204030204" pitchFamily="34" charset="0"/>
              </a:rPr>
              <a:t>Invented Languages</a:t>
            </a:r>
          </a:p>
          <a:p>
            <a:pPr marL="0" indent="0"/>
            <a:r>
              <a:rPr lang="en-US" b="1" dirty="0">
                <a:latin typeface="Calibri" panose="020F0502020204030204" pitchFamily="34" charset="0"/>
                <a:cs typeface="Calibri" panose="020F0502020204030204" pitchFamily="34" charset="0"/>
              </a:rPr>
              <a:t>Linguist 134A</a:t>
            </a:r>
            <a:r>
              <a:rPr lang="en-US" dirty="0">
                <a:latin typeface="Calibri" panose="020F0502020204030204" pitchFamily="34" charset="0"/>
                <a:cs typeface="Calibri" panose="020F0502020204030204" pitchFamily="34" charset="0"/>
              </a:rPr>
              <a:t>: The Structure of Discourse</a:t>
            </a:r>
          </a:p>
          <a:p>
            <a:pPr marL="0" indent="0"/>
            <a:r>
              <a:rPr lang="en-US" b="1" dirty="0">
                <a:latin typeface="Calibri" panose="020F0502020204030204" pitchFamily="34" charset="0"/>
                <a:cs typeface="Calibri" panose="020F0502020204030204" pitchFamily="34" charset="0"/>
              </a:rPr>
              <a:t>Linguist 156</a:t>
            </a:r>
            <a:r>
              <a:rPr lang="en-US" dirty="0">
                <a:latin typeface="Calibri" panose="020F0502020204030204" pitchFamily="34" charset="0"/>
                <a:cs typeface="Calibri" panose="020F0502020204030204" pitchFamily="34" charset="0"/>
              </a:rPr>
              <a:t>: Language, Gender, and Sexuality</a:t>
            </a:r>
          </a:p>
          <a:p>
            <a:pPr marL="0" indent="0"/>
            <a:r>
              <a:rPr lang="en-US" b="1" dirty="0">
                <a:latin typeface="Calibri" panose="020F0502020204030204" pitchFamily="34" charset="0"/>
                <a:cs typeface="Calibri" panose="020F0502020204030204" pitchFamily="34" charset="0"/>
              </a:rPr>
              <a:t>COMM 154:</a:t>
            </a:r>
            <a:r>
              <a:rPr lang="en-US" dirty="0">
                <a:latin typeface="Calibri" panose="020F0502020204030204" pitchFamily="34" charset="0"/>
                <a:cs typeface="Calibri" panose="020F0502020204030204" pitchFamily="34" charset="0"/>
              </a:rPr>
              <a:t> The Politics of Algorithms </a:t>
            </a:r>
          </a:p>
          <a:p>
            <a:pPr marL="0" indent="0"/>
            <a:endParaRPr lang="en-US" dirty="0">
              <a:latin typeface="Calibri" panose="020F0502020204030204" pitchFamily="34" charset="0"/>
              <a:cs typeface="Calibri" panose="020F0502020204030204" pitchFamily="34" charset="0"/>
            </a:endParaRPr>
          </a:p>
          <a:p>
            <a:pPr marL="0" indent="0"/>
            <a:r>
              <a:rPr lang="en-US" b="1" dirty="0">
                <a:latin typeface="Calibri" panose="020F0502020204030204" pitchFamily="34" charset="0"/>
                <a:cs typeface="Calibri" panose="020F0502020204030204" pitchFamily="34" charset="0"/>
              </a:rPr>
              <a:t>Next year:</a:t>
            </a:r>
          </a:p>
          <a:p>
            <a:pPr marL="0" indent="0"/>
            <a:r>
              <a:rPr lang="en-US" b="1" dirty="0">
                <a:latin typeface="Calibri" panose="020F0502020204030204" pitchFamily="34" charset="0"/>
                <a:cs typeface="Calibri" panose="020F0502020204030204" pitchFamily="34" charset="0"/>
              </a:rPr>
              <a:t>Linguistics 150</a:t>
            </a:r>
            <a:r>
              <a:rPr lang="en-US" dirty="0">
                <a:latin typeface="Calibri" panose="020F0502020204030204" pitchFamily="34" charset="0"/>
                <a:cs typeface="Calibri" panose="020F0502020204030204" pitchFamily="34" charset="0"/>
              </a:rPr>
              <a:t>: Language and Society</a:t>
            </a:r>
          </a:p>
          <a:p>
            <a:pPr marL="0" indent="0"/>
            <a:r>
              <a:rPr lang="en-US" b="1" dirty="0">
                <a:latin typeface="Calibri" panose="020F0502020204030204" pitchFamily="34" charset="0"/>
                <a:cs typeface="Calibri" panose="020F0502020204030204" pitchFamily="34" charset="0"/>
              </a:rPr>
              <a:t>Linguistics 130a</a:t>
            </a:r>
            <a:r>
              <a:rPr lang="en-US" dirty="0">
                <a:latin typeface="Calibri" panose="020F0502020204030204" pitchFamily="34" charset="0"/>
                <a:cs typeface="Calibri" panose="020F0502020204030204" pitchFamily="34" charset="0"/>
              </a:rPr>
              <a:t>: Introduction to semantics &amp; pragmatics</a:t>
            </a:r>
          </a:p>
          <a:p>
            <a:pPr marL="0" indent="0"/>
            <a:endParaRPr lang="en-US" sz="2400" dirty="0">
              <a:latin typeface="Calibri" panose="020F0502020204030204" pitchFamily="34" charset="0"/>
              <a:cs typeface="Calibri" panose="020F0502020204030204" pitchFamily="34" charset="0"/>
            </a:endParaRPr>
          </a:p>
          <a:p>
            <a:pPr marL="0" indent="0"/>
            <a:endParaRPr lang="en-US" sz="2400" dirty="0">
              <a:latin typeface="Calibri" panose="020F0502020204030204" pitchFamily="34" charset="0"/>
              <a:cs typeface="Calibri" panose="020F0502020204030204" pitchFamily="34" charset="0"/>
            </a:endParaRPr>
          </a:p>
          <a:p>
            <a:pPr marL="0" indent="0"/>
            <a:endParaRPr lang="en-US" sz="2400" dirty="0">
              <a:latin typeface="Calibri" panose="020F0502020204030204" pitchFamily="34" charset="0"/>
              <a:cs typeface="Calibri" panose="020F0502020204030204" pitchFamily="34" charset="0"/>
            </a:endParaRPr>
          </a:p>
          <a:p>
            <a:pPr marL="0" indent="0"/>
            <a:endParaRPr lang="en-US" sz="2400" dirty="0">
              <a:latin typeface="Calibri" panose="020F0502020204030204" pitchFamily="34" charset="0"/>
              <a:cs typeface="Calibri" panose="020F0502020204030204" pitchFamily="34" charset="0"/>
            </a:endParaRPr>
          </a:p>
          <a:p>
            <a:pPr marL="0" indent="0"/>
            <a:endParaRPr lang="en-US" sz="2400" b="1" dirty="0">
              <a:latin typeface="Calibri" panose="020F0502020204030204" pitchFamily="34" charset="0"/>
              <a:cs typeface="Calibri" panose="020F0502020204030204" pitchFamily="34" charset="0"/>
            </a:endParaRPr>
          </a:p>
        </p:txBody>
      </p:sp>
      <p:sp>
        <p:nvSpPr>
          <p:cNvPr id="4" name="Slide Number Placeholder 3">
            <a:extLst>
              <a:ext uri="{FF2B5EF4-FFF2-40B4-BE49-F238E27FC236}">
                <a16:creationId xmlns:a16="http://schemas.microsoft.com/office/drawing/2014/main" id="{67B98CFA-794E-9049-B4A9-6242F7BA883C}"/>
              </a:ext>
            </a:extLst>
          </p:cNvPr>
          <p:cNvSpPr>
            <a:spLocks noGrp="1"/>
          </p:cNvSpPr>
          <p:nvPr>
            <p:ph type="sldNum" sz="quarter" idx="12"/>
          </p:nvPr>
        </p:nvSpPr>
        <p:spPr>
          <a:xfrm>
            <a:off x="8949346" y="4844840"/>
            <a:ext cx="984019" cy="273844"/>
          </a:xfrm>
          <a:prstGeom prst="rect">
            <a:avLst/>
          </a:prstGeom>
        </p:spPr>
        <p:txBody>
          <a:bodyPr vert="horz" lIns="91440" tIns="45720" rIns="91440" bIns="45720" rtlCol="0" anchor="ctr"/>
          <a:lstStyle>
            <a:defPPr>
              <a:defRPr lang="en-US"/>
            </a:defPPr>
            <a:lvl1pPr algn="r" rtl="0" fontAlgn="base">
              <a:spcBef>
                <a:spcPct val="0"/>
              </a:spcBef>
              <a:spcAft>
                <a:spcPct val="0"/>
              </a:spcAft>
              <a:defRPr sz="788" kern="1200">
                <a:solidFill>
                  <a:srgbClr val="FFFFFF"/>
                </a:solidFill>
                <a:latin typeface="Lucida Sans"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Lucida Sans"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Lucida Sans"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Lucida Sans"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Lucida Sans" charset="0"/>
                <a:ea typeface="ＭＳ Ｐゴシック" charset="0"/>
                <a:cs typeface="ＭＳ Ｐゴシック" charset="0"/>
              </a:defRPr>
            </a:lvl5pPr>
            <a:lvl6pPr marL="2286000" algn="l" defTabSz="457200" rtl="0" eaLnBrk="1" latinLnBrk="0" hangingPunct="1">
              <a:defRPr sz="2400" kern="1200">
                <a:solidFill>
                  <a:schemeClr val="tx1"/>
                </a:solidFill>
                <a:latin typeface="Lucida Sans" charset="0"/>
                <a:ea typeface="ＭＳ Ｐゴシック" charset="0"/>
                <a:cs typeface="ＭＳ Ｐゴシック" charset="0"/>
              </a:defRPr>
            </a:lvl6pPr>
            <a:lvl7pPr marL="2743200" algn="l" defTabSz="457200" rtl="0" eaLnBrk="1" latinLnBrk="0" hangingPunct="1">
              <a:defRPr sz="2400" kern="1200">
                <a:solidFill>
                  <a:schemeClr val="tx1"/>
                </a:solidFill>
                <a:latin typeface="Lucida Sans" charset="0"/>
                <a:ea typeface="ＭＳ Ｐゴシック" charset="0"/>
                <a:cs typeface="ＭＳ Ｐゴシック" charset="0"/>
              </a:defRPr>
            </a:lvl7pPr>
            <a:lvl8pPr marL="3200400" algn="l" defTabSz="457200" rtl="0" eaLnBrk="1" latinLnBrk="0" hangingPunct="1">
              <a:defRPr sz="2400" kern="1200">
                <a:solidFill>
                  <a:schemeClr val="tx1"/>
                </a:solidFill>
                <a:latin typeface="Lucida Sans" charset="0"/>
                <a:ea typeface="ＭＳ Ｐゴシック" charset="0"/>
                <a:cs typeface="ＭＳ Ｐゴシック" charset="0"/>
              </a:defRPr>
            </a:lvl8pPr>
            <a:lvl9pPr marL="3657600" algn="l" defTabSz="457200" rtl="0" eaLnBrk="1" latinLnBrk="0" hangingPunct="1">
              <a:defRPr sz="2400" kern="1200">
                <a:solidFill>
                  <a:schemeClr val="tx1"/>
                </a:solidFill>
                <a:latin typeface="Lucida Sans" charset="0"/>
                <a:ea typeface="ＭＳ Ｐゴシック" charset="0"/>
                <a:cs typeface="ＭＳ Ｐゴシック" charset="0"/>
              </a:defRPr>
            </a:lvl9pPr>
          </a:lstStyle>
          <a:p>
            <a:fld id="{D07771B2-D7F7-364E-B6F3-F7FE93606BCE}" type="slidenum">
              <a:rPr lang="en-US" smtClean="0"/>
              <a:pPr/>
              <a:t>67</a:t>
            </a:fld>
            <a:endParaRPr lang="en-US"/>
          </a:p>
        </p:txBody>
      </p:sp>
    </p:spTree>
    <p:extLst>
      <p:ext uri="{BB962C8B-B14F-4D97-AF65-F5344CB8AC3E}">
        <p14:creationId xmlns:p14="http://schemas.microsoft.com/office/powerpoint/2010/main" val="28791440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title"/>
          </p:nvPr>
        </p:nvSpPr>
        <p:spPr/>
        <p:txBody>
          <a:bodyPr>
            <a:normAutofit/>
          </a:bodyPr>
          <a:lstStyle/>
          <a:p>
            <a:r>
              <a:rPr lang="en-US" sz="4000" dirty="0">
                <a:solidFill>
                  <a:schemeClr val="bg1"/>
                </a:solidFill>
                <a:ea typeface="Franklin Gothic Book" charset="0"/>
                <a:cs typeface="Franklin Gothic Book" charset="0"/>
              </a:rPr>
              <a:t>Transformers and Large Language Models</a:t>
            </a:r>
          </a:p>
        </p:txBody>
      </p:sp>
      <p:sp>
        <p:nvSpPr>
          <p:cNvPr id="16387" name="Rectangle 6"/>
          <p:cNvSpPr>
            <a:spLocks noGrp="1" noChangeArrowheads="1"/>
          </p:cNvSpPr>
          <p:nvPr>
            <p:ph idx="1"/>
          </p:nvPr>
        </p:nvSpPr>
        <p:spPr/>
        <p:txBody>
          <a:bodyPr>
            <a:normAutofit/>
          </a:bodyPr>
          <a:lstStyle/>
          <a:p>
            <a:pPr eaLnBrk="1" hangingPunct="1">
              <a:buFont typeface="Times" charset="0"/>
              <a:buNone/>
            </a:pPr>
            <a:r>
              <a:rPr lang="en-US" sz="4000" dirty="0">
                <a:solidFill>
                  <a:srgbClr val="A4001D"/>
                </a:solidFill>
                <a:latin typeface="Calibri"/>
                <a:ea typeface="ＭＳ Ｐゴシック" charset="0"/>
                <a:cs typeface="Calibri"/>
              </a:rPr>
              <a:t>Introduction to Large Language Models</a:t>
            </a:r>
          </a:p>
        </p:txBody>
      </p:sp>
      <p:sp>
        <p:nvSpPr>
          <p:cNvPr id="3" name="Text Placeholder 2">
            <a:extLst>
              <a:ext uri="{FF2B5EF4-FFF2-40B4-BE49-F238E27FC236}">
                <a16:creationId xmlns:a16="http://schemas.microsoft.com/office/drawing/2014/main" id="{51FD0C09-EFC7-684F-8EDB-3D513508F962}"/>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1196244900"/>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title"/>
          </p:nvPr>
        </p:nvSpPr>
        <p:spPr/>
        <p:txBody>
          <a:bodyPr>
            <a:normAutofit/>
          </a:bodyPr>
          <a:lstStyle/>
          <a:p>
            <a:r>
              <a:rPr lang="en-US" sz="4000" dirty="0">
                <a:solidFill>
                  <a:schemeClr val="bg1"/>
                </a:solidFill>
                <a:ea typeface="Franklin Gothic Book" charset="0"/>
                <a:cs typeface="Franklin Gothic Book" charset="0"/>
              </a:rPr>
              <a:t>Transformers and Large Language Models</a:t>
            </a:r>
          </a:p>
        </p:txBody>
      </p:sp>
      <p:sp>
        <p:nvSpPr>
          <p:cNvPr id="16387" name="Rectangle 6"/>
          <p:cNvSpPr>
            <a:spLocks noGrp="1" noChangeArrowheads="1"/>
          </p:cNvSpPr>
          <p:nvPr>
            <p:ph idx="1"/>
          </p:nvPr>
        </p:nvSpPr>
        <p:spPr/>
        <p:txBody>
          <a:bodyPr>
            <a:normAutofit/>
          </a:bodyPr>
          <a:lstStyle/>
          <a:p>
            <a:pPr eaLnBrk="1" hangingPunct="1">
              <a:buFont typeface="Times" charset="0"/>
              <a:buNone/>
            </a:pPr>
            <a:r>
              <a:rPr lang="en-US" sz="4000" dirty="0">
                <a:solidFill>
                  <a:srgbClr val="A4001D"/>
                </a:solidFill>
                <a:latin typeface="Calibri"/>
                <a:ea typeface="ＭＳ Ｐゴシック" charset="0"/>
                <a:cs typeface="Calibri"/>
              </a:rPr>
              <a:t>Attention</a:t>
            </a:r>
          </a:p>
        </p:txBody>
      </p:sp>
      <p:sp>
        <p:nvSpPr>
          <p:cNvPr id="3" name="Text Placeholder 2">
            <a:extLst>
              <a:ext uri="{FF2B5EF4-FFF2-40B4-BE49-F238E27FC236}">
                <a16:creationId xmlns:a16="http://schemas.microsoft.com/office/drawing/2014/main" id="{51FD0C09-EFC7-684F-8EDB-3D513508F962}"/>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2621301418"/>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7204CA-17D2-267C-ECD8-A2059966ACF7}"/>
              </a:ext>
            </a:extLst>
          </p:cNvPr>
          <p:cNvSpPr>
            <a:spLocks noGrp="1"/>
          </p:cNvSpPr>
          <p:nvPr>
            <p:ph type="title"/>
          </p:nvPr>
        </p:nvSpPr>
        <p:spPr/>
        <p:txBody>
          <a:bodyPr/>
          <a:lstStyle/>
          <a:p>
            <a:r>
              <a:rPr lang="en-US" dirty="0"/>
              <a:t>Instead of starting with the big picture</a:t>
            </a:r>
          </a:p>
        </p:txBody>
      </p:sp>
      <p:pic>
        <p:nvPicPr>
          <p:cNvPr id="5" name="Content Placeholder 4">
            <a:extLst>
              <a:ext uri="{FF2B5EF4-FFF2-40B4-BE49-F238E27FC236}">
                <a16:creationId xmlns:a16="http://schemas.microsoft.com/office/drawing/2014/main" id="{8ECE246B-A586-10DE-DD5F-21C165623B2C}"/>
              </a:ext>
            </a:extLst>
          </p:cNvPr>
          <p:cNvPicPr>
            <a:picLocks noGrp="1" noChangeAspect="1"/>
          </p:cNvPicPr>
          <p:nvPr>
            <p:ph idx="1"/>
          </p:nvPr>
        </p:nvPicPr>
        <p:blipFill>
          <a:blip r:embed="rId2"/>
          <a:stretch>
            <a:fillRect/>
          </a:stretch>
        </p:blipFill>
        <p:spPr>
          <a:xfrm>
            <a:off x="1899183" y="1600200"/>
            <a:ext cx="8393633" cy="4953000"/>
          </a:xfrm>
        </p:spPr>
      </p:pic>
      <p:pic>
        <p:nvPicPr>
          <p:cNvPr id="7" name="Picture 6">
            <a:extLst>
              <a:ext uri="{FF2B5EF4-FFF2-40B4-BE49-F238E27FC236}">
                <a16:creationId xmlns:a16="http://schemas.microsoft.com/office/drawing/2014/main" id="{9FB10180-61B6-B00B-6CAE-FAF480C45658}"/>
              </a:ext>
            </a:extLst>
          </p:cNvPr>
          <p:cNvPicPr>
            <a:picLocks noChangeAspect="1"/>
          </p:cNvPicPr>
          <p:nvPr/>
        </p:nvPicPr>
        <p:blipFill>
          <a:blip r:embed="rId3"/>
          <a:stretch>
            <a:fillRect/>
          </a:stretch>
        </p:blipFill>
        <p:spPr>
          <a:xfrm>
            <a:off x="3562349" y="3911600"/>
            <a:ext cx="495300" cy="203200"/>
          </a:xfrm>
          <a:prstGeom prst="rect">
            <a:avLst/>
          </a:prstGeom>
        </p:spPr>
      </p:pic>
      <p:pic>
        <p:nvPicPr>
          <p:cNvPr id="9" name="Content Placeholder 4">
            <a:extLst>
              <a:ext uri="{FF2B5EF4-FFF2-40B4-BE49-F238E27FC236}">
                <a16:creationId xmlns:a16="http://schemas.microsoft.com/office/drawing/2014/main" id="{A094309D-6D07-CFF2-87C4-69AF7EF817A5}"/>
              </a:ext>
            </a:extLst>
          </p:cNvPr>
          <p:cNvPicPr>
            <a:picLocks noChangeAspect="1"/>
          </p:cNvPicPr>
          <p:nvPr/>
        </p:nvPicPr>
        <p:blipFill rotWithShape="1">
          <a:blip r:embed="rId4"/>
          <a:srcRect l="16341" t="59744" r="70949" b="29487"/>
          <a:stretch/>
        </p:blipFill>
        <p:spPr>
          <a:xfrm>
            <a:off x="3276599" y="4114800"/>
            <a:ext cx="1066801" cy="533400"/>
          </a:xfrm>
          <a:prstGeom prst="rect">
            <a:avLst/>
          </a:prstGeom>
        </p:spPr>
      </p:pic>
      <p:sp>
        <p:nvSpPr>
          <p:cNvPr id="10" name="Title 1">
            <a:extLst>
              <a:ext uri="{FF2B5EF4-FFF2-40B4-BE49-F238E27FC236}">
                <a16:creationId xmlns:a16="http://schemas.microsoft.com/office/drawing/2014/main" id="{B5F75325-5C84-C984-0A8B-FE2AF9B0EE12}"/>
              </a:ext>
            </a:extLst>
          </p:cNvPr>
          <p:cNvSpPr txBox="1">
            <a:spLocks/>
          </p:cNvSpPr>
          <p:nvPr/>
        </p:nvSpPr>
        <p:spPr>
          <a:xfrm>
            <a:off x="1600200" y="613201"/>
            <a:ext cx="11376550" cy="907196"/>
          </a:xfrm>
          <a:prstGeom prst="rect">
            <a:avLst/>
          </a:prstGeom>
        </p:spPr>
        <p:txBody>
          <a:bodyPr vert="horz" lIns="91440" tIns="45720" rIns="91440" bIns="45720" rtlCol="0" anchor="b">
            <a:normAutofit/>
          </a:bodyPr>
          <a:lstStyle>
            <a:lvl1pPr algn="l" defTabSz="685750" rtl="0" eaLnBrk="1" latinLnBrk="0" hangingPunct="1">
              <a:lnSpc>
                <a:spcPct val="85000"/>
              </a:lnSpc>
              <a:spcBef>
                <a:spcPct val="0"/>
              </a:spcBef>
              <a:buNone/>
              <a:defRPr sz="4200" kern="1200" spc="-37" baseline="0">
                <a:solidFill>
                  <a:schemeClr val="tx1">
                    <a:lumMod val="75000"/>
                    <a:lumOff val="25000"/>
                  </a:schemeClr>
                </a:solidFill>
                <a:latin typeface="+mj-lt"/>
                <a:ea typeface="+mj-ea"/>
                <a:cs typeface="+mj-cs"/>
              </a:defRPr>
            </a:lvl1pPr>
          </a:lstStyle>
          <a:p>
            <a:pPr fontAlgn="auto">
              <a:spcAft>
                <a:spcPts val="0"/>
              </a:spcAft>
            </a:pPr>
            <a:r>
              <a:rPr lang="en-US" sz="2800" dirty="0"/>
              <a:t>Let's consider the embeddings for an individual word from a particular layer</a:t>
            </a:r>
          </a:p>
        </p:txBody>
      </p:sp>
    </p:spTree>
    <p:extLst>
      <p:ext uri="{BB962C8B-B14F-4D97-AF65-F5344CB8AC3E}">
        <p14:creationId xmlns:p14="http://schemas.microsoft.com/office/powerpoint/2010/main" val="324591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xit" presetSubtype="0" fill="hold" nodeType="clickEffect">
                                  <p:stCondLst>
                                    <p:cond delay="0"/>
                                  </p:stCondLst>
                                  <p:childTnLst>
                                    <p:animEffect transition="out" filter="dissolve">
                                      <p:cBhvr>
                                        <p:cTn id="10" dur="500"/>
                                        <p:tgtEl>
                                          <p:spTgt spid="5"/>
                                        </p:tgtEl>
                                      </p:cBhvr>
                                    </p:animEffect>
                                    <p:set>
                                      <p:cBhvr>
                                        <p:cTn id="11" dur="1" fill="hold">
                                          <p:stCondLst>
                                            <p:cond delay="499"/>
                                          </p:stCondLst>
                                        </p:cTn>
                                        <p:tgtEl>
                                          <p:spTgt spid="5"/>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nodeType="click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dissolve">
                                      <p:cBhvr>
                                        <p:cTn id="16" dur="1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theme/theme1.xml><?xml version="1.0" encoding="utf-8"?>
<a:theme xmlns:a="http://schemas.openxmlformats.org/drawingml/2006/main" name="1_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42781</TotalTime>
  <Words>1868</Words>
  <Application>Microsoft Office PowerPoint</Application>
  <PresentationFormat>Widescreen</PresentationFormat>
  <Paragraphs>312</Paragraphs>
  <Slides>67</Slides>
  <Notes>28</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67</vt:i4>
      </vt:variant>
    </vt:vector>
  </HeadingPairs>
  <TitlesOfParts>
    <vt:vector size="78" baseType="lpstr">
      <vt:lpstr>ＭＳ Ｐゴシック</vt:lpstr>
      <vt:lpstr>Arial</vt:lpstr>
      <vt:lpstr>Bradley Hand</vt:lpstr>
      <vt:lpstr>Calibri</vt:lpstr>
      <vt:lpstr>Calibri Light</vt:lpstr>
      <vt:lpstr>Courier</vt:lpstr>
      <vt:lpstr>Courier New</vt:lpstr>
      <vt:lpstr>Franklin Gothic Book</vt:lpstr>
      <vt:lpstr>Times</vt:lpstr>
      <vt:lpstr>Times New Roman</vt:lpstr>
      <vt:lpstr>1_Retrospect</vt:lpstr>
      <vt:lpstr>Transformers and Large Language Models</vt:lpstr>
      <vt:lpstr>Language models</vt:lpstr>
      <vt:lpstr>Neural Large Language Models (LLMs)</vt:lpstr>
      <vt:lpstr>LLMs are built out of transformers</vt:lpstr>
      <vt:lpstr>A very approximate timeline</vt:lpstr>
      <vt:lpstr>A picture of a transformer language model</vt:lpstr>
      <vt:lpstr>Transformers and Large Language Models</vt:lpstr>
      <vt:lpstr>Transformers and Large Language Models</vt:lpstr>
      <vt:lpstr>Instead of starting with the big picture</vt:lpstr>
      <vt:lpstr>Problem with static embeddings (word2vec)</vt:lpstr>
      <vt:lpstr>Contextual Embeddings</vt:lpstr>
      <vt:lpstr>Contextual Embeddings</vt:lpstr>
      <vt:lpstr>Intuition of attention</vt:lpstr>
      <vt:lpstr>Intuition of attention: </vt:lpstr>
      <vt:lpstr>Attention definition</vt:lpstr>
      <vt:lpstr>Attention is left-to-right</vt:lpstr>
      <vt:lpstr>Simplified version of attention: a sum of prior words weighted by their similarity with the current word</vt:lpstr>
      <vt:lpstr>Intuition of attention: </vt:lpstr>
      <vt:lpstr>Intuition of attention: </vt:lpstr>
      <vt:lpstr>Attention</vt:lpstr>
      <vt:lpstr>Intuition of attention: </vt:lpstr>
      <vt:lpstr>Summary</vt:lpstr>
      <vt:lpstr>Transformers and Large Language Models</vt:lpstr>
      <vt:lpstr>Transformers and Large Language Models</vt:lpstr>
      <vt:lpstr>The transformer</vt:lpstr>
      <vt:lpstr>Reminder: transformer language model</vt:lpstr>
      <vt:lpstr>The residual stream: each token gets passed up and modified</vt:lpstr>
      <vt:lpstr>We'll need nonlinearities, so a feedforward layer</vt:lpstr>
      <vt:lpstr>A transformer is a stack of these blocks</vt:lpstr>
      <vt:lpstr>Inputs</vt:lpstr>
      <vt:lpstr>Language modeling head</vt:lpstr>
      <vt:lpstr>The final transformer model</vt:lpstr>
      <vt:lpstr>Transformers and Large Language Models</vt:lpstr>
      <vt:lpstr>Large Language Models</vt:lpstr>
      <vt:lpstr>Pretraining</vt:lpstr>
      <vt:lpstr>Intuition of language model training</vt:lpstr>
      <vt:lpstr>Intuition of language model training: loss</vt:lpstr>
      <vt:lpstr>Training a transformer language model</vt:lpstr>
      <vt:lpstr>Pretraining Data: mostly from the web (Common Crawl)</vt:lpstr>
      <vt:lpstr>What does a model learn from pretraining?</vt:lpstr>
      <vt:lpstr>Big idea</vt:lpstr>
      <vt:lpstr>Large Language Models</vt:lpstr>
      <vt:lpstr>Large Language Models</vt:lpstr>
      <vt:lpstr>Big idea</vt:lpstr>
      <vt:lpstr>Three architectures for large language models</vt:lpstr>
      <vt:lpstr>Decoders</vt:lpstr>
      <vt:lpstr>Conditional Generation: Generating text conditioned on previous text!</vt:lpstr>
      <vt:lpstr>Framing lots of tasks as conditional generation</vt:lpstr>
      <vt:lpstr>Framing lots of tasks as conditional generation</vt:lpstr>
      <vt:lpstr>Encoders</vt:lpstr>
      <vt:lpstr>Encoder-Decoders</vt:lpstr>
      <vt:lpstr>Many more things I didn't talk about</vt:lpstr>
      <vt:lpstr>Large Language Models</vt:lpstr>
      <vt:lpstr>Large Language Models</vt:lpstr>
      <vt:lpstr>Hallucination</vt:lpstr>
      <vt:lpstr>Current research direction to address hallucination</vt:lpstr>
      <vt:lpstr>Copyright</vt:lpstr>
      <vt:lpstr>Privacy</vt:lpstr>
      <vt:lpstr>Toxicity and Abuse</vt:lpstr>
      <vt:lpstr>Misinformation</vt:lpstr>
      <vt:lpstr>Vast growth in interest in Ethics of LLMs and AI</vt:lpstr>
      <vt:lpstr>Large Language Models</vt:lpstr>
      <vt:lpstr>Large Language Models</vt:lpstr>
      <vt:lpstr>Learning goals</vt:lpstr>
      <vt:lpstr>What's next? Spring 2024 NLP adjacent courses</vt:lpstr>
      <vt:lpstr>Next year courses!</vt:lpstr>
      <vt:lpstr>Fun courses outside of CS</vt:lpstr>
    </vt:vector>
  </TitlesOfParts>
  <Manager/>
  <Company>Stanford University</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Chatbots and DIalogue Systems</dc:title>
  <dc:subject>Speech and Language Processing</dc:subject>
  <dc:creator>Dan Jurafsky</dc:creator>
  <cp:keywords/>
  <dc:description/>
  <cp:lastModifiedBy>Marzieh Davoodabadi Farahani</cp:lastModifiedBy>
  <cp:revision>571</cp:revision>
  <cp:lastPrinted>2021-05-06T16:44:07Z</cp:lastPrinted>
  <dcterms:created xsi:type="dcterms:W3CDTF">2009-02-11T19:56:22Z</dcterms:created>
  <dcterms:modified xsi:type="dcterms:W3CDTF">2024-04-06T03:05:34Z</dcterms:modified>
  <cp:category/>
</cp:coreProperties>
</file>